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508" r:id="rId2"/>
    <p:sldId id="304" r:id="rId3"/>
    <p:sldId id="412" r:id="rId4"/>
    <p:sldId id="307" r:id="rId5"/>
    <p:sldId id="421" r:id="rId6"/>
    <p:sldId id="423" r:id="rId7"/>
    <p:sldId id="424" r:id="rId8"/>
    <p:sldId id="425" r:id="rId9"/>
    <p:sldId id="426" r:id="rId10"/>
    <p:sldId id="427" r:id="rId11"/>
    <p:sldId id="428" r:id="rId12"/>
    <p:sldId id="413" r:id="rId13"/>
    <p:sldId id="448" r:id="rId14"/>
    <p:sldId id="442" r:id="rId15"/>
    <p:sldId id="443" r:id="rId16"/>
    <p:sldId id="444" r:id="rId17"/>
    <p:sldId id="445" r:id="rId18"/>
    <p:sldId id="446" r:id="rId19"/>
    <p:sldId id="447" r:id="rId20"/>
    <p:sldId id="43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3399FF"/>
    <a:srgbClr val="00FFFF"/>
    <a:srgbClr val="0099CC"/>
    <a:srgbClr val="000000"/>
    <a:srgbClr val="000022"/>
    <a:srgbClr val="FFFF99"/>
    <a:srgbClr val="000066"/>
    <a:srgbClr val="FFCC66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82" autoAdjust="0"/>
    <p:restoredTop sz="88782" autoAdjust="0"/>
  </p:normalViewPr>
  <p:slideViewPr>
    <p:cSldViewPr showGuides="1">
      <p:cViewPr>
        <p:scale>
          <a:sx n="48" d="100"/>
          <a:sy n="48" d="100"/>
        </p:scale>
        <p:origin x="-1806" y="-10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96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28BDA-F034-410F-99FC-91E7D6877BD3}" type="datetimeFigureOut">
              <a:rPr lang="en-US" smtClean="0"/>
              <a:t>2/10/2014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A86BF-F5DA-46E8-A54C-4E0EAC1FB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81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From Principal Component analysis – to help understand anomalies and variables – it is possible to use the bands to identify types of crop – crop stress and state of soils.</a:t>
            </a:r>
          </a:p>
          <a:p>
            <a:endParaRPr lang="en-US" dirty="0" smtClean="0"/>
          </a:p>
          <a:p>
            <a:r>
              <a:rPr lang="en-US" dirty="0" smtClean="0"/>
              <a:t>Salton Sea California.  Licit crops.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D0A7285-BAB5-4A09-A36D-A1BD73336A4A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D0A7285-BAB5-4A09-A36D-A1BD73336A4A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108520" y="1358771"/>
            <a:ext cx="5675783" cy="48065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Content Placeholder 3"/>
          <p:cNvSpPr>
            <a:spLocks noGrp="1"/>
          </p:cNvSpPr>
          <p:nvPr>
            <p:ph sz="half" idx="2"/>
          </p:nvPr>
        </p:nvSpPr>
        <p:spPr>
          <a:xfrm>
            <a:off x="-108520" y="1361982"/>
            <a:ext cx="5675781" cy="4803323"/>
          </a:xfrm>
          <a:noFill/>
        </p:spPr>
        <p:txBody>
          <a:bodyPr/>
          <a:lstStyle>
            <a:lvl1pPr marL="6858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647" y="208507"/>
            <a:ext cx="1414463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548680"/>
            <a:ext cx="2899238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5567262" y="-617674"/>
            <a:ext cx="3613249" cy="6782979"/>
            <a:chOff x="5567262" y="-617674"/>
            <a:chExt cx="3613249" cy="6782979"/>
          </a:xfrm>
        </p:grpSpPr>
        <p:sp>
          <p:nvSpPr>
            <p:cNvPr id="87" name="Rectangle 86"/>
            <p:cNvSpPr/>
            <p:nvPr userDrawn="1"/>
          </p:nvSpPr>
          <p:spPr>
            <a:xfrm>
              <a:off x="5567262" y="4437110"/>
              <a:ext cx="3613249" cy="172819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6" name="Rectangle 95"/>
            <p:cNvSpPr/>
            <p:nvPr userDrawn="1"/>
          </p:nvSpPr>
          <p:spPr>
            <a:xfrm rot="16200000">
              <a:off x="4846495" y="103093"/>
              <a:ext cx="5054784" cy="36132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-108520" y="1304764"/>
            <a:ext cx="9433048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7" name="Title 1"/>
          <p:cNvSpPr>
            <a:spLocks noGrp="1"/>
          </p:cNvSpPr>
          <p:nvPr>
            <p:ph type="ctrTitle"/>
          </p:nvPr>
        </p:nvSpPr>
        <p:spPr>
          <a:xfrm>
            <a:off x="5567263" y="1909717"/>
            <a:ext cx="3109193" cy="2311371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8" name="Subtitle 2"/>
          <p:cNvSpPr>
            <a:spLocks noGrp="1"/>
          </p:cNvSpPr>
          <p:nvPr>
            <p:ph type="subTitle" idx="1"/>
          </p:nvPr>
        </p:nvSpPr>
        <p:spPr>
          <a:xfrm>
            <a:off x="5567262" y="4509120"/>
            <a:ext cx="3109193" cy="86409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idx="14"/>
          </p:nvPr>
        </p:nvSpPr>
        <p:spPr>
          <a:xfrm>
            <a:off x="5567262" y="-99392"/>
            <a:ext cx="3757265" cy="14073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5496" y="6093296"/>
            <a:ext cx="9108504" cy="144015"/>
          </a:xfrm>
        </p:spPr>
        <p:txBody>
          <a:bodyPr>
            <a:noAutofit/>
          </a:bodyPr>
          <a:lstStyle>
            <a:lvl1pPr marL="6858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471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7" grpId="0"/>
      <p:bldP spid="9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9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8520" y="1304764"/>
            <a:ext cx="9433048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5496" y="6093296"/>
            <a:ext cx="9108504" cy="144015"/>
          </a:xfrm>
        </p:spPr>
        <p:txBody>
          <a:bodyPr>
            <a:noAutofit/>
          </a:bodyPr>
          <a:lstStyle>
            <a:lvl1pPr marL="6858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7301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9192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8600" y="6400800"/>
            <a:ext cx="7620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4328E-4FD6-4CE3-AE22-06FE5A6C7264}" type="datetime1">
              <a:rPr lang="en-US"/>
              <a:pPr>
                <a:defRPr/>
              </a:pPr>
              <a:t>2/10/2014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143000" y="6400800"/>
            <a:ext cx="3886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DigitalGlobe Proprietary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77200" y="6400800"/>
            <a:ext cx="838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1BC83-A559-4FCF-8F68-96DBD3B027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624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6705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493838"/>
            <a:ext cx="4267200" cy="47545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3838"/>
            <a:ext cx="4267200" cy="47545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228600" y="6400800"/>
            <a:ext cx="7620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92B8F-002F-4E4E-A8A2-505FC3EC63C7}" type="datetime1">
              <a:rPr lang="en-US"/>
              <a:pPr>
                <a:defRPr/>
              </a:pPr>
              <a:t>2/10/2014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143000" y="6400800"/>
            <a:ext cx="3886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DigitalGlobe Proprietary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77200" y="6400800"/>
            <a:ext cx="838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19E12-D24F-4F6C-BEED-2F630C91FD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70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108520" y="1358771"/>
            <a:ext cx="5675783" cy="48065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Content Placeholder 3"/>
          <p:cNvSpPr>
            <a:spLocks noGrp="1"/>
          </p:cNvSpPr>
          <p:nvPr>
            <p:ph sz="half" idx="2"/>
          </p:nvPr>
        </p:nvSpPr>
        <p:spPr>
          <a:xfrm>
            <a:off x="-35472" y="1361983"/>
            <a:ext cx="5602733" cy="4753614"/>
          </a:xfrm>
          <a:noFill/>
        </p:spPr>
        <p:txBody>
          <a:bodyPr/>
          <a:lstStyle>
            <a:lvl1pPr marL="6858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647" y="208507"/>
            <a:ext cx="1414463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548680"/>
            <a:ext cx="2899238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" name="Rectangle 86"/>
          <p:cNvSpPr/>
          <p:nvPr/>
        </p:nvSpPr>
        <p:spPr>
          <a:xfrm>
            <a:off x="5567262" y="4437111"/>
            <a:ext cx="3613249" cy="172819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 rot="16200000">
            <a:off x="4846495" y="103093"/>
            <a:ext cx="5054784" cy="36132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itle 1"/>
          <p:cNvSpPr>
            <a:spLocks noGrp="1"/>
          </p:cNvSpPr>
          <p:nvPr>
            <p:ph type="ctrTitle" hasCustomPrompt="1"/>
          </p:nvPr>
        </p:nvSpPr>
        <p:spPr>
          <a:xfrm>
            <a:off x="5567263" y="1909717"/>
            <a:ext cx="3109193" cy="2311371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section style</a:t>
            </a:r>
            <a:endParaRPr lang="en-US" dirty="0"/>
          </a:p>
        </p:txBody>
      </p:sp>
      <p:sp>
        <p:nvSpPr>
          <p:cNvPr id="9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67262" y="4509120"/>
            <a:ext cx="3109193" cy="86409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section subtitle style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idx="14"/>
          </p:nvPr>
        </p:nvSpPr>
        <p:spPr>
          <a:xfrm>
            <a:off x="5567262" y="-99392"/>
            <a:ext cx="3757265" cy="14073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20" name="Rectangle 19"/>
          <p:cNvSpPr/>
          <p:nvPr/>
        </p:nvSpPr>
        <p:spPr>
          <a:xfrm>
            <a:off x="-108520" y="1304764"/>
            <a:ext cx="9433048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5496" y="6093296"/>
            <a:ext cx="9108504" cy="144015"/>
          </a:xfrm>
        </p:spPr>
        <p:txBody>
          <a:bodyPr>
            <a:noAutofit/>
          </a:bodyPr>
          <a:lstStyle>
            <a:lvl1pPr marL="6858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636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7" grpId="0"/>
      <p:bldP spid="9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9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108520" y="1358771"/>
            <a:ext cx="9361040" cy="48065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Content Placeholder 3"/>
          <p:cNvSpPr>
            <a:spLocks noGrp="1"/>
          </p:cNvSpPr>
          <p:nvPr>
            <p:ph sz="half" idx="2"/>
          </p:nvPr>
        </p:nvSpPr>
        <p:spPr>
          <a:xfrm>
            <a:off x="-35472" y="1361983"/>
            <a:ext cx="9179472" cy="4753614"/>
          </a:xfrm>
          <a:noFill/>
        </p:spPr>
        <p:txBody>
          <a:bodyPr/>
          <a:lstStyle>
            <a:lvl1pPr marL="6858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548680"/>
            <a:ext cx="2899238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" name="Title 1"/>
          <p:cNvSpPr>
            <a:spLocks noGrp="1"/>
          </p:cNvSpPr>
          <p:nvPr>
            <p:ph type="ctrTitle"/>
          </p:nvPr>
        </p:nvSpPr>
        <p:spPr>
          <a:xfrm>
            <a:off x="5567263" y="1909717"/>
            <a:ext cx="3576737" cy="2311371"/>
          </a:xfrm>
          <a:solidFill>
            <a:schemeClr val="accent2"/>
          </a:solidFill>
        </p:spPr>
        <p:txBody>
          <a:bodyPr>
            <a:normAutofit/>
          </a:bodyPr>
          <a:lstStyle>
            <a:lvl1pPr>
              <a:spcBef>
                <a:spcPts val="1200"/>
              </a:spcBef>
              <a:spcAft>
                <a:spcPts val="14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5567262" y="4509120"/>
            <a:ext cx="3576738" cy="864096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5496" y="6146677"/>
            <a:ext cx="9108504" cy="144015"/>
          </a:xfrm>
        </p:spPr>
        <p:txBody>
          <a:bodyPr>
            <a:noAutofit/>
          </a:bodyPr>
          <a:lstStyle>
            <a:lvl1pPr marL="6858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-108520" y="1304764"/>
            <a:ext cx="9433048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643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7" grpId="0" animBg="1"/>
      <p:bldP spid="14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108520" y="1358771"/>
            <a:ext cx="9361040" cy="48065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Content Placeholder 3"/>
          <p:cNvSpPr>
            <a:spLocks noGrp="1"/>
          </p:cNvSpPr>
          <p:nvPr>
            <p:ph sz="half" idx="2"/>
          </p:nvPr>
        </p:nvSpPr>
        <p:spPr>
          <a:xfrm>
            <a:off x="-35472" y="1361983"/>
            <a:ext cx="9179472" cy="4753614"/>
          </a:xfrm>
          <a:noFill/>
        </p:spPr>
        <p:txBody>
          <a:bodyPr/>
          <a:lstStyle>
            <a:lvl1pPr marL="6858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548680"/>
            <a:ext cx="2899238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" name="Title 1"/>
          <p:cNvSpPr>
            <a:spLocks noGrp="1"/>
          </p:cNvSpPr>
          <p:nvPr>
            <p:ph type="ctrTitle"/>
          </p:nvPr>
        </p:nvSpPr>
        <p:spPr>
          <a:xfrm>
            <a:off x="5567263" y="1909717"/>
            <a:ext cx="3576737" cy="2311371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spcBef>
                <a:spcPts val="1200"/>
              </a:spcBef>
              <a:spcAft>
                <a:spcPts val="14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5567262" y="4509120"/>
            <a:ext cx="3576738" cy="864096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5496" y="6146677"/>
            <a:ext cx="9108504" cy="144015"/>
          </a:xfrm>
        </p:spPr>
        <p:txBody>
          <a:bodyPr>
            <a:noAutofit/>
          </a:bodyPr>
          <a:lstStyle>
            <a:lvl1pPr marL="6858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-108520" y="1304764"/>
            <a:ext cx="9433048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276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7" grpId="0" animBg="1"/>
      <p:bldP spid="14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idx="14"/>
          </p:nvPr>
        </p:nvSpPr>
        <p:spPr>
          <a:xfrm>
            <a:off x="5567262" y="-99392"/>
            <a:ext cx="3757265" cy="14073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132857"/>
            <a:ext cx="4105443" cy="2130048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4105443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548680"/>
            <a:ext cx="2899238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108520" y="1304764"/>
            <a:ext cx="9433048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icture Placeholder 2"/>
          <p:cNvSpPr>
            <a:spLocks noGrp="1"/>
          </p:cNvSpPr>
          <p:nvPr>
            <p:ph type="pic" idx="15"/>
          </p:nvPr>
        </p:nvSpPr>
        <p:spPr>
          <a:xfrm>
            <a:off x="5567263" y="1412776"/>
            <a:ext cx="3757265" cy="46805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5496" y="6093296"/>
            <a:ext cx="9108504" cy="144015"/>
          </a:xfrm>
        </p:spPr>
        <p:txBody>
          <a:bodyPr>
            <a:noAutofit/>
          </a:bodyPr>
          <a:lstStyle>
            <a:lvl1pPr marL="6858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755576" y="2492897"/>
            <a:ext cx="3706696" cy="33843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570993" y="2492896"/>
            <a:ext cx="3817431" cy="3384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55576" y="1695581"/>
            <a:ext cx="7632848" cy="68588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-108520" y="1304764"/>
            <a:ext cx="9433048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572000" y="620688"/>
            <a:ext cx="3744913" cy="432693"/>
          </a:xfrm>
        </p:spPr>
        <p:txBody>
          <a:bodyPr>
            <a:normAutofit/>
          </a:bodyPr>
          <a:lstStyle>
            <a:lvl1pPr marL="68580" indent="0"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548680"/>
            <a:ext cx="2899238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5496" y="6093296"/>
            <a:ext cx="9108504" cy="144015"/>
          </a:xfrm>
        </p:spPr>
        <p:txBody>
          <a:bodyPr>
            <a:noAutofit/>
          </a:bodyPr>
          <a:lstStyle>
            <a:lvl1pPr marL="6858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/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576" y="2526806"/>
            <a:ext cx="3713683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576" y="3185491"/>
            <a:ext cx="3706001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2526807"/>
            <a:ext cx="3744416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3185491"/>
            <a:ext cx="374441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755576" y="1695581"/>
            <a:ext cx="7312658" cy="68588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-108520" y="1304764"/>
            <a:ext cx="9433048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572000" y="620688"/>
            <a:ext cx="3744913" cy="432693"/>
          </a:xfrm>
        </p:spPr>
        <p:txBody>
          <a:bodyPr>
            <a:normAutofit/>
          </a:bodyPr>
          <a:lstStyle>
            <a:lvl1pPr marL="68580" indent="0"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5496" y="6093296"/>
            <a:ext cx="9108504" cy="144015"/>
          </a:xfrm>
        </p:spPr>
        <p:txBody>
          <a:bodyPr>
            <a:noAutofit/>
          </a:bodyPr>
          <a:lstStyle>
            <a:lvl1pPr marL="6858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08520" y="1304764"/>
            <a:ext cx="9433048" cy="48605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208912" cy="4680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572000" y="620688"/>
            <a:ext cx="3744913" cy="432693"/>
          </a:xfrm>
        </p:spPr>
        <p:txBody>
          <a:bodyPr>
            <a:normAutofit/>
          </a:bodyPr>
          <a:lstStyle>
            <a:lvl1pPr marL="68580" indent="0"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5496" y="6093296"/>
            <a:ext cx="9108504" cy="144015"/>
          </a:xfrm>
        </p:spPr>
        <p:txBody>
          <a:bodyPr>
            <a:noAutofit/>
          </a:bodyPr>
          <a:lstStyle>
            <a:lvl1pPr marL="6858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521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383463"/>
            <a:ext cx="9180512" cy="47525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10" name="Rectangle 9"/>
          <p:cNvSpPr/>
          <p:nvPr/>
        </p:nvSpPr>
        <p:spPr>
          <a:xfrm>
            <a:off x="-108520" y="1304764"/>
            <a:ext cx="9433048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572000" y="620688"/>
            <a:ext cx="3744913" cy="432693"/>
          </a:xfrm>
        </p:spPr>
        <p:txBody>
          <a:bodyPr>
            <a:normAutofit/>
          </a:bodyPr>
          <a:lstStyle>
            <a:lvl1pPr marL="68580" indent="0"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5496" y="6093296"/>
            <a:ext cx="9108504" cy="144015"/>
          </a:xfrm>
        </p:spPr>
        <p:txBody>
          <a:bodyPr>
            <a:noAutofit/>
          </a:bodyPr>
          <a:lstStyle>
            <a:lvl1pPr marL="6858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412776"/>
            <a:ext cx="7024744" cy="7578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984892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548680"/>
            <a:ext cx="2899238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3" r:id="rId12"/>
    <p:sldLayoutId id="2147483675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Calibri" pitchFamily="34" charset="0"/>
          <a:ea typeface="+mj-ea"/>
          <a:cs typeface="Calibri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" pitchFamily="2" charset="2"/>
        <a:buChar char="§"/>
        <a:defRPr sz="2200" kern="1200">
          <a:solidFill>
            <a:schemeClr val="accent1"/>
          </a:solidFill>
          <a:latin typeface="Calibri" pitchFamily="34" charset="0"/>
          <a:ea typeface="+mn-ea"/>
          <a:cs typeface="Calibri" pitchFamily="34" charset="0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" pitchFamily="2" charset="2"/>
        <a:buChar char="§"/>
        <a:defRPr sz="2000" kern="1200">
          <a:solidFill>
            <a:schemeClr val="accent1"/>
          </a:solidFill>
          <a:latin typeface="Calibri" pitchFamily="34" charset="0"/>
          <a:ea typeface="+mn-ea"/>
          <a:cs typeface="Calibri" pitchFamily="34" charset="0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" pitchFamily="2" charset="2"/>
        <a:buChar char="§"/>
        <a:defRPr sz="1800" kern="1200">
          <a:solidFill>
            <a:schemeClr val="accent1"/>
          </a:solidFill>
          <a:latin typeface="Calibri" pitchFamily="34" charset="0"/>
          <a:ea typeface="+mn-ea"/>
          <a:cs typeface="Calibri" pitchFamily="34" charset="0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" pitchFamily="2" charset="2"/>
        <a:buChar char="§"/>
        <a:defRPr sz="1600" kern="1200">
          <a:solidFill>
            <a:schemeClr val="accent1"/>
          </a:solidFill>
          <a:latin typeface="Calibri" pitchFamily="34" charset="0"/>
          <a:ea typeface="+mn-ea"/>
          <a:cs typeface="Calibri" pitchFamily="34" charset="0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" pitchFamily="2" charset="2"/>
        <a:buChar char="§"/>
        <a:defRPr sz="1600" i="1" kern="1200" baseline="0">
          <a:solidFill>
            <a:schemeClr val="accent1"/>
          </a:solidFill>
          <a:latin typeface="Calibri" pitchFamily="34" charset="0"/>
          <a:ea typeface="+mn-ea"/>
          <a:cs typeface="Calibri" pitchFamily="34" charset="0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7584" y="2132857"/>
            <a:ext cx="4536505" cy="2130048"/>
          </a:xfrm>
        </p:spPr>
        <p:txBody>
          <a:bodyPr>
            <a:normAutofit/>
          </a:bodyPr>
          <a:lstStyle/>
          <a:p>
            <a:r>
              <a:rPr lang="de-DE" sz="2800" dirty="0" smtClean="0">
                <a:solidFill>
                  <a:schemeClr val="accent2">
                    <a:lumMod val="50000"/>
                  </a:schemeClr>
                </a:solidFill>
              </a:rPr>
              <a:t>8 Band Analysis-</a:t>
            </a:r>
            <a:br>
              <a:rPr lang="de-DE" sz="2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GB" sz="2800" dirty="0">
                <a:solidFill>
                  <a:srgbClr val="DDDDDD">
                    <a:lumMod val="75000"/>
                  </a:srgbClr>
                </a:solidFill>
              </a:rPr>
              <a:t>More Detail, Better Insight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 descr="TE_image"/>
          <p:cNvPicPr>
            <a:picLocks noChangeAspect="1" noChangeArrowheads="1"/>
          </p:cNvPicPr>
          <p:nvPr/>
        </p:nvPicPr>
        <p:blipFill rotWithShape="1">
          <a:blip r:embed="rId2" cstate="print"/>
          <a:srcRect l="2670" t="2485" r="49985" b="4586"/>
          <a:stretch/>
        </p:blipFill>
        <p:spPr bwMode="auto">
          <a:xfrm>
            <a:off x="5580112" y="1412776"/>
            <a:ext cx="3563888" cy="46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7" r="23857"/>
          <a:stretch/>
        </p:blipFill>
        <p:spPr bwMode="auto">
          <a:xfrm>
            <a:off x="5580112" y="-99392"/>
            <a:ext cx="3563888" cy="1403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406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916832"/>
            <a:ext cx="1683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>
                <a:solidFill>
                  <a:srgbClr val="003366"/>
                </a:solidFill>
              </a:rPr>
              <a:t>Aitutaki</a:t>
            </a:r>
            <a:r>
              <a:rPr lang="en-US" b="1" dirty="0">
                <a:solidFill>
                  <a:srgbClr val="003366"/>
                </a:solidFill>
              </a:rPr>
              <a:t> Lagoon</a:t>
            </a:r>
          </a:p>
        </p:txBody>
      </p:sp>
      <p:sp>
        <p:nvSpPr>
          <p:cNvPr id="9" name="Rectangle 8"/>
          <p:cNvSpPr/>
          <p:nvPr/>
        </p:nvSpPr>
        <p:spPr>
          <a:xfrm>
            <a:off x="-1120575" y="2300278"/>
            <a:ext cx="4572000" cy="9079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3366"/>
                </a:solidFill>
              </a:rPr>
              <a:t>WorldView-2</a:t>
            </a:r>
          </a:p>
          <a:p>
            <a:pPr algn="ctr"/>
            <a:r>
              <a:rPr lang="en-US" sz="1050" b="1" dirty="0" smtClean="0">
                <a:solidFill>
                  <a:srgbClr val="003366"/>
                </a:solidFill>
              </a:rPr>
              <a:t>C, B</a:t>
            </a:r>
            <a:r>
              <a:rPr lang="en-US" sz="1050" b="1" dirty="0">
                <a:solidFill>
                  <a:srgbClr val="003366"/>
                </a:solidFill>
              </a:rPr>
              <a:t>, G</a:t>
            </a:r>
            <a:r>
              <a:rPr lang="en-US" sz="1050" b="1" dirty="0" smtClean="0">
                <a:solidFill>
                  <a:srgbClr val="003366"/>
                </a:solidFill>
              </a:rPr>
              <a:t>,</a:t>
            </a:r>
            <a:endParaRPr lang="en-US" sz="1050" b="1" dirty="0">
              <a:solidFill>
                <a:srgbClr val="003366"/>
              </a:solidFill>
            </a:endParaRPr>
          </a:p>
          <a:p>
            <a:pPr algn="ctr"/>
            <a:r>
              <a:rPr lang="en-US" sz="1050" b="1" dirty="0" smtClean="0">
                <a:solidFill>
                  <a:srgbClr val="003366"/>
                </a:solidFill>
              </a:rPr>
              <a:t>2m </a:t>
            </a:r>
            <a:r>
              <a:rPr lang="en-US" sz="1050" b="1" dirty="0">
                <a:solidFill>
                  <a:srgbClr val="003366"/>
                </a:solidFill>
              </a:rPr>
              <a:t>Image</a:t>
            </a:r>
          </a:p>
          <a:p>
            <a:pPr algn="ctr"/>
            <a:r>
              <a:rPr lang="en-US" sz="1400" b="1" dirty="0">
                <a:solidFill>
                  <a:srgbClr val="003366"/>
                </a:solidFill>
              </a:rPr>
              <a:t>November 23, 2009</a:t>
            </a:r>
          </a:p>
        </p:txBody>
      </p:sp>
      <p:sp>
        <p:nvSpPr>
          <p:cNvPr id="22" name="Rechteck 10"/>
          <p:cNvSpPr/>
          <p:nvPr/>
        </p:nvSpPr>
        <p:spPr>
          <a:xfrm>
            <a:off x="0" y="4626916"/>
            <a:ext cx="1828800" cy="1143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8119" y="4483247"/>
            <a:ext cx="2205038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G+B+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4000" y="1411200"/>
            <a:ext cx="5496149" cy="54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499992" y="620688"/>
            <a:ext cx="4176464" cy="648072"/>
          </a:xfrm>
        </p:spPr>
        <p:txBody>
          <a:bodyPr>
            <a:normAutofit lnSpcReduction="10000"/>
          </a:bodyPr>
          <a:lstStyle/>
          <a:p>
            <a:pPr lvl="0">
              <a:spcBef>
                <a:spcPct val="0"/>
              </a:spcBef>
            </a:pPr>
            <a:r>
              <a:rPr lang="en-GB" sz="1900" dirty="0">
                <a:solidFill>
                  <a:schemeClr val="accent2">
                    <a:lumMod val="75000"/>
                  </a:schemeClr>
                </a:solidFill>
              </a:rPr>
              <a:t>8 Bands </a:t>
            </a:r>
            <a:r>
              <a:rPr lang="en-GB" sz="1900" dirty="0">
                <a:solidFill>
                  <a:srgbClr val="DDDDDD">
                    <a:lumMod val="75000"/>
                  </a:srgbClr>
                </a:solidFill>
              </a:rPr>
              <a:t>– More Detail, Better </a:t>
            </a:r>
            <a:r>
              <a:rPr lang="en-GB" sz="1900" dirty="0" smtClean="0">
                <a:solidFill>
                  <a:srgbClr val="DDDDDD">
                    <a:lumMod val="75000"/>
                  </a:srgbClr>
                </a:solidFill>
              </a:rPr>
              <a:t>Insight</a:t>
            </a:r>
            <a:br>
              <a:rPr lang="en-GB" sz="1900" dirty="0" smtClean="0">
                <a:solidFill>
                  <a:srgbClr val="DDDDDD">
                    <a:lumMod val="75000"/>
                  </a:srgbClr>
                </a:solidFill>
              </a:rPr>
            </a:br>
            <a:r>
              <a:rPr lang="en-GB" sz="1900" dirty="0" smtClean="0">
                <a:solidFill>
                  <a:srgbClr val="DDDDDD">
                    <a:lumMod val="75000"/>
                  </a:srgbClr>
                </a:solidFill>
              </a:rPr>
              <a:t>                        </a:t>
            </a:r>
            <a:r>
              <a:rPr lang="de-DE" sz="1600" dirty="0" smtClean="0"/>
              <a:t>Aitutaki </a:t>
            </a:r>
            <a:r>
              <a:rPr lang="de-DE" sz="1600" dirty="0"/>
              <a:t>Lagoon Bathymetrie</a:t>
            </a:r>
            <a:endParaRPr lang="en-US" sz="1600" dirty="0"/>
          </a:p>
          <a:p>
            <a:pPr lvl="0">
              <a:spcBef>
                <a:spcPct val="0"/>
              </a:spcBef>
            </a:pPr>
            <a:endParaRPr lang="en-US" dirty="0">
              <a:solidFill>
                <a:srgbClr val="DDDDD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55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453" y="1484784"/>
            <a:ext cx="29318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err="1">
                <a:solidFill>
                  <a:srgbClr val="003366"/>
                </a:solidFill>
              </a:rPr>
              <a:t>Aitutaki</a:t>
            </a:r>
            <a:r>
              <a:rPr lang="en-US" sz="1400" b="1" dirty="0">
                <a:solidFill>
                  <a:srgbClr val="003366"/>
                </a:solidFill>
              </a:rPr>
              <a:t> </a:t>
            </a:r>
            <a:r>
              <a:rPr lang="en-US" sz="1400" b="1" dirty="0" smtClean="0">
                <a:solidFill>
                  <a:srgbClr val="003366"/>
                </a:solidFill>
              </a:rPr>
              <a:t>Lagoon </a:t>
            </a:r>
            <a:r>
              <a:rPr lang="en-US" sz="1400" b="1" dirty="0" err="1" smtClean="0">
                <a:solidFill>
                  <a:srgbClr val="003366"/>
                </a:solidFill>
              </a:rPr>
              <a:t>Bathymetrie</a:t>
            </a:r>
            <a:r>
              <a:rPr lang="en-US" sz="1400" b="1" dirty="0" smtClean="0">
                <a:solidFill>
                  <a:srgbClr val="003366"/>
                </a:solidFill>
              </a:rPr>
              <a:t> Legend</a:t>
            </a:r>
            <a:endParaRPr lang="en-US" sz="1400" b="1" dirty="0">
              <a:solidFill>
                <a:srgbClr val="003366"/>
              </a:solidFill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4000" y="1411200"/>
            <a:ext cx="5436000" cy="54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251520" y="1937971"/>
            <a:ext cx="1338879" cy="4038087"/>
            <a:chOff x="240" y="1272"/>
            <a:chExt cx="928" cy="3048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" y="2766"/>
              <a:ext cx="894" cy="1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" y="1272"/>
              <a:ext cx="882" cy="1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120" y="2640"/>
              <a:ext cx="48" cy="168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2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499992" y="620688"/>
            <a:ext cx="4176464" cy="648072"/>
          </a:xfrm>
        </p:spPr>
        <p:txBody>
          <a:bodyPr>
            <a:normAutofit lnSpcReduction="10000"/>
          </a:bodyPr>
          <a:lstStyle/>
          <a:p>
            <a:pPr lvl="0">
              <a:spcBef>
                <a:spcPct val="0"/>
              </a:spcBef>
            </a:pPr>
            <a:r>
              <a:rPr lang="en-GB" sz="1900" dirty="0">
                <a:solidFill>
                  <a:schemeClr val="accent2">
                    <a:lumMod val="75000"/>
                  </a:schemeClr>
                </a:solidFill>
              </a:rPr>
              <a:t>8 Bands </a:t>
            </a:r>
            <a:r>
              <a:rPr lang="en-GB" sz="1900" dirty="0">
                <a:solidFill>
                  <a:srgbClr val="DDDDDD">
                    <a:lumMod val="75000"/>
                  </a:srgbClr>
                </a:solidFill>
              </a:rPr>
              <a:t>– More Detail, Better </a:t>
            </a:r>
            <a:r>
              <a:rPr lang="en-GB" sz="1900" dirty="0" smtClean="0">
                <a:solidFill>
                  <a:srgbClr val="DDDDDD">
                    <a:lumMod val="75000"/>
                  </a:srgbClr>
                </a:solidFill>
              </a:rPr>
              <a:t>Insight</a:t>
            </a:r>
            <a:br>
              <a:rPr lang="en-GB" sz="1900" dirty="0" smtClean="0">
                <a:solidFill>
                  <a:srgbClr val="DDDDDD">
                    <a:lumMod val="75000"/>
                  </a:srgbClr>
                </a:solidFill>
              </a:rPr>
            </a:br>
            <a:r>
              <a:rPr lang="en-GB" sz="1900" dirty="0" smtClean="0">
                <a:solidFill>
                  <a:srgbClr val="DDDDDD">
                    <a:lumMod val="75000"/>
                  </a:srgbClr>
                </a:solidFill>
              </a:rPr>
              <a:t>                        </a:t>
            </a:r>
            <a:r>
              <a:rPr lang="de-DE" sz="1600" dirty="0" smtClean="0"/>
              <a:t>Aitutaki </a:t>
            </a:r>
            <a:r>
              <a:rPr lang="de-DE" sz="1600" dirty="0"/>
              <a:t>Lagoon Bathymetrie</a:t>
            </a:r>
            <a:endParaRPr lang="en-US" sz="1600" dirty="0"/>
          </a:p>
          <a:p>
            <a:pPr lvl="0">
              <a:spcBef>
                <a:spcPct val="0"/>
              </a:spcBef>
            </a:pPr>
            <a:endParaRPr lang="en-US" dirty="0">
              <a:solidFill>
                <a:srgbClr val="DDDDD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93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4581874" y="260648"/>
            <a:ext cx="4032448" cy="1008112"/>
          </a:xfrm>
        </p:spPr>
        <p:txBody>
          <a:bodyPr>
            <a:normAutofit/>
          </a:bodyPr>
          <a:lstStyle/>
          <a:p>
            <a:r>
              <a:rPr lang="de-DE" dirty="0" smtClean="0"/>
              <a:t>Use of the 8 Bands:</a:t>
            </a:r>
          </a:p>
          <a:p>
            <a:r>
              <a:rPr lang="de-DE" dirty="0" smtClean="0"/>
              <a:t>Port Navigation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8394" t="6123" r="35136" b="3429"/>
          <a:stretch>
            <a:fillRect/>
          </a:stretch>
        </p:blipFill>
        <p:spPr bwMode="auto">
          <a:xfrm>
            <a:off x="1281356" y="1412776"/>
            <a:ext cx="3290644" cy="469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l="18474" t="6613" r="34956" b="3592"/>
          <a:stretch>
            <a:fillRect/>
          </a:stretch>
        </p:blipFill>
        <p:spPr bwMode="auto">
          <a:xfrm>
            <a:off x="4572002" y="1412776"/>
            <a:ext cx="3322796" cy="469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81356" y="5855902"/>
            <a:ext cx="417102" cy="253916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DE" sz="1050" dirty="0" smtClean="0"/>
              <a:t>RBG</a:t>
            </a:r>
            <a:endParaRPr lang="en-US" sz="105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5848208"/>
            <a:ext cx="1492716" cy="2616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/>
              <a:t>Green, Blue, Coastal</a:t>
            </a:r>
            <a:endParaRPr lang="en-US" sz="1050" dirty="0"/>
          </a:p>
        </p:txBody>
      </p:sp>
      <p:sp>
        <p:nvSpPr>
          <p:cNvPr id="8" name="TextBox 7"/>
          <p:cNvSpPr txBox="1"/>
          <p:nvPr/>
        </p:nvSpPr>
        <p:spPr>
          <a:xfrm>
            <a:off x="2362200" y="5330015"/>
            <a:ext cx="4307589" cy="261610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/>
              <a:t>Better water penetration aids in dredging operations for port navigation</a:t>
            </a:r>
            <a:endParaRPr lang="en-US" sz="11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644008" y="2564904"/>
            <a:ext cx="288032" cy="2765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644008" y="2060848"/>
            <a:ext cx="1728192" cy="32691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644008" y="2209801"/>
            <a:ext cx="2594992" cy="31202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36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120575" y="2300278"/>
            <a:ext cx="4572000" cy="118494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3366"/>
                </a:solidFill>
              </a:rPr>
              <a:t>WorldView-2</a:t>
            </a:r>
          </a:p>
          <a:p>
            <a:pPr algn="ctr"/>
            <a:r>
              <a:rPr lang="en-US" sz="1050" b="1" dirty="0" smtClean="0">
                <a:solidFill>
                  <a:srgbClr val="003366"/>
                </a:solidFill>
              </a:rPr>
              <a:t>True Color Image,</a:t>
            </a:r>
            <a:endParaRPr lang="en-US" sz="1050" b="1" dirty="0">
              <a:solidFill>
                <a:srgbClr val="003366"/>
              </a:solidFill>
            </a:endParaRPr>
          </a:p>
          <a:p>
            <a:pPr algn="ctr"/>
            <a:r>
              <a:rPr lang="en-US" sz="1050" b="1" dirty="0">
                <a:solidFill>
                  <a:srgbClr val="003366"/>
                </a:solidFill>
              </a:rPr>
              <a:t>1</a:t>
            </a:r>
            <a:r>
              <a:rPr lang="en-US" sz="1050" b="1" dirty="0" smtClean="0">
                <a:solidFill>
                  <a:srgbClr val="003366"/>
                </a:solidFill>
              </a:rPr>
              <a:t>m Image</a:t>
            </a:r>
          </a:p>
          <a:p>
            <a:pPr algn="ctr"/>
            <a:r>
              <a:rPr lang="en-US" sz="1600" b="1" dirty="0" smtClean="0">
                <a:solidFill>
                  <a:srgbClr val="003366"/>
                </a:solidFill>
              </a:rPr>
              <a:t>Salton Sea</a:t>
            </a:r>
          </a:p>
          <a:p>
            <a:pPr algn="ctr"/>
            <a:r>
              <a:rPr lang="en-US" sz="1600" b="1" dirty="0" smtClean="0">
                <a:solidFill>
                  <a:srgbClr val="003366"/>
                </a:solidFill>
              </a:rPr>
              <a:t>Feb 20, 2010</a:t>
            </a:r>
            <a:endParaRPr lang="en-US" sz="1600" b="1" dirty="0">
              <a:solidFill>
                <a:srgbClr val="0033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463" y="1412776"/>
            <a:ext cx="6709575" cy="4694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32040" y="40466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8 Bands </a:t>
            </a:r>
            <a:r>
              <a:rPr lang="en-GB" dirty="0">
                <a:solidFill>
                  <a:srgbClr val="DDDDDD">
                    <a:lumMod val="75000"/>
                  </a:srgbClr>
                </a:solidFill>
              </a:rPr>
              <a:t>– More Detail, Better Insight</a:t>
            </a:r>
          </a:p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Agriculture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: Crop 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Identification</a:t>
            </a:r>
            <a:endParaRPr lang="de-DE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47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col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350" y="228600"/>
            <a:ext cx="9324975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1" name="TextBox 4"/>
          <p:cNvSpPr txBox="1">
            <a:spLocks noChangeArrowheads="1"/>
          </p:cNvSpPr>
          <p:nvPr/>
        </p:nvSpPr>
        <p:spPr bwMode="auto">
          <a:xfrm>
            <a:off x="0" y="5789613"/>
            <a:ext cx="1516063" cy="915987"/>
          </a:xfrm>
          <a:prstGeom prst="rect">
            <a:avLst/>
          </a:prstGeom>
          <a:solidFill>
            <a:schemeClr val="tx1">
              <a:alpha val="7490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baseline="0" dirty="0">
                <a:solidFill>
                  <a:schemeClr val="bg1"/>
                </a:solidFill>
              </a:rPr>
              <a:t>WorldView-2</a:t>
            </a:r>
          </a:p>
          <a:p>
            <a:pPr algn="ctr"/>
            <a:r>
              <a:rPr lang="en-US" sz="1000" b="1" baseline="0" dirty="0">
                <a:solidFill>
                  <a:schemeClr val="bg1"/>
                </a:solidFill>
              </a:rPr>
              <a:t>true color image</a:t>
            </a:r>
          </a:p>
          <a:p>
            <a:pPr algn="ctr"/>
            <a:r>
              <a:rPr lang="en-US" sz="1600" b="1" baseline="0" dirty="0">
                <a:solidFill>
                  <a:schemeClr val="bg1"/>
                </a:solidFill>
              </a:rPr>
              <a:t>Salton Sea</a:t>
            </a:r>
          </a:p>
          <a:p>
            <a:pPr algn="ctr"/>
            <a:r>
              <a:rPr lang="en-US" sz="1200" b="1" baseline="0" dirty="0">
                <a:solidFill>
                  <a:schemeClr val="bg1"/>
                </a:solidFill>
              </a:rPr>
              <a:t>Feb 20, 2010</a:t>
            </a:r>
          </a:p>
        </p:txBody>
      </p:sp>
    </p:spTree>
    <p:extLst>
      <p:ext uri="{BB962C8B-B14F-4D97-AF65-F5344CB8AC3E}">
        <p14:creationId xmlns:p14="http://schemas.microsoft.com/office/powerpoint/2010/main" val="210938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4" descr="TE_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350" y="228600"/>
            <a:ext cx="9324975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5" name="TextBox 4"/>
          <p:cNvSpPr txBox="1">
            <a:spLocks noChangeArrowheads="1"/>
          </p:cNvSpPr>
          <p:nvPr/>
        </p:nvSpPr>
        <p:spPr bwMode="auto">
          <a:xfrm>
            <a:off x="0" y="5789613"/>
            <a:ext cx="1516063" cy="915987"/>
          </a:xfrm>
          <a:prstGeom prst="rect">
            <a:avLst/>
          </a:prstGeom>
          <a:solidFill>
            <a:schemeClr val="tx1">
              <a:alpha val="7490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baseline="0" dirty="0">
                <a:solidFill>
                  <a:schemeClr val="bg1"/>
                </a:solidFill>
              </a:rPr>
              <a:t>WorldView-2</a:t>
            </a:r>
          </a:p>
          <a:p>
            <a:pPr algn="ctr"/>
            <a:r>
              <a:rPr lang="en-US" sz="1000" b="1" baseline="0" dirty="0">
                <a:solidFill>
                  <a:schemeClr val="bg1"/>
                </a:solidFill>
              </a:rPr>
              <a:t>land covers</a:t>
            </a:r>
          </a:p>
          <a:p>
            <a:pPr algn="ctr"/>
            <a:r>
              <a:rPr lang="en-US" sz="1600" b="1" baseline="0" dirty="0">
                <a:solidFill>
                  <a:schemeClr val="bg1"/>
                </a:solidFill>
              </a:rPr>
              <a:t>Salton Sea</a:t>
            </a:r>
          </a:p>
          <a:p>
            <a:pPr algn="ctr"/>
            <a:r>
              <a:rPr lang="en-US" sz="1200" b="1" baseline="0" dirty="0">
                <a:solidFill>
                  <a:schemeClr val="bg1"/>
                </a:solidFill>
              </a:rPr>
              <a:t>Feb 20, 2010</a:t>
            </a:r>
          </a:p>
        </p:txBody>
      </p:sp>
      <p:sp>
        <p:nvSpPr>
          <p:cNvPr id="131076" name="TextBox 4"/>
          <p:cNvSpPr txBox="1">
            <a:spLocks noChangeArrowheads="1"/>
          </p:cNvSpPr>
          <p:nvPr/>
        </p:nvSpPr>
        <p:spPr bwMode="auto">
          <a:xfrm>
            <a:off x="2438400" y="4419600"/>
            <a:ext cx="1516063" cy="336550"/>
          </a:xfrm>
          <a:prstGeom prst="rect">
            <a:avLst/>
          </a:prstGeom>
          <a:solidFill>
            <a:schemeClr val="tx1">
              <a:alpha val="38823"/>
            </a:schemeClr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baseline="0">
                <a:solidFill>
                  <a:schemeClr val="bg1"/>
                </a:solidFill>
              </a:rPr>
              <a:t>freshly tilled</a:t>
            </a:r>
            <a:endParaRPr lang="en-US" sz="1200" b="1" baseline="0">
              <a:solidFill>
                <a:schemeClr val="bg1"/>
              </a:solidFill>
            </a:endParaRPr>
          </a:p>
        </p:txBody>
      </p:sp>
      <p:sp>
        <p:nvSpPr>
          <p:cNvPr id="131077" name="Line 8"/>
          <p:cNvSpPr>
            <a:spLocks noChangeShapeType="1"/>
          </p:cNvSpPr>
          <p:nvPr/>
        </p:nvSpPr>
        <p:spPr bwMode="auto">
          <a:xfrm flipH="1">
            <a:off x="304800" y="4572000"/>
            <a:ext cx="1981200" cy="381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31078" name="Line 9"/>
          <p:cNvSpPr>
            <a:spLocks noChangeShapeType="1"/>
          </p:cNvSpPr>
          <p:nvPr/>
        </p:nvSpPr>
        <p:spPr bwMode="auto">
          <a:xfrm>
            <a:off x="4038600" y="4572000"/>
            <a:ext cx="914400" cy="1600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31079" name="TextBox 4"/>
          <p:cNvSpPr txBox="1">
            <a:spLocks noChangeArrowheads="1"/>
          </p:cNvSpPr>
          <p:nvPr/>
        </p:nvSpPr>
        <p:spPr bwMode="auto">
          <a:xfrm>
            <a:off x="6934200" y="1143000"/>
            <a:ext cx="762000" cy="274638"/>
          </a:xfrm>
          <a:prstGeom prst="rect">
            <a:avLst/>
          </a:prstGeom>
          <a:solidFill>
            <a:schemeClr val="tx1">
              <a:alpha val="38823"/>
            </a:schemeClr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baseline="0">
                <a:solidFill>
                  <a:schemeClr val="bg1"/>
                </a:solidFill>
              </a:rPr>
              <a:t>water</a:t>
            </a:r>
          </a:p>
        </p:txBody>
      </p:sp>
      <p:sp>
        <p:nvSpPr>
          <p:cNvPr id="131080" name="Line 11"/>
          <p:cNvSpPr>
            <a:spLocks noChangeShapeType="1"/>
          </p:cNvSpPr>
          <p:nvPr/>
        </p:nvSpPr>
        <p:spPr bwMode="auto">
          <a:xfrm flipH="1">
            <a:off x="5410200" y="1295400"/>
            <a:ext cx="13716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31081" name="Line 12"/>
          <p:cNvSpPr>
            <a:spLocks noChangeShapeType="1"/>
          </p:cNvSpPr>
          <p:nvPr/>
        </p:nvSpPr>
        <p:spPr bwMode="auto">
          <a:xfrm flipV="1">
            <a:off x="7772400" y="914400"/>
            <a:ext cx="7620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877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TE_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350" y="228600"/>
            <a:ext cx="9324975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3" name="TextBox 4"/>
          <p:cNvSpPr txBox="1">
            <a:spLocks noChangeArrowheads="1"/>
          </p:cNvSpPr>
          <p:nvPr/>
        </p:nvSpPr>
        <p:spPr bwMode="auto">
          <a:xfrm>
            <a:off x="0" y="5789613"/>
            <a:ext cx="1516063" cy="915987"/>
          </a:xfrm>
          <a:prstGeom prst="rect">
            <a:avLst/>
          </a:prstGeom>
          <a:solidFill>
            <a:schemeClr val="tx1">
              <a:alpha val="7490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baseline="0">
                <a:solidFill>
                  <a:schemeClr val="bg1"/>
                </a:solidFill>
              </a:rPr>
              <a:t>WorldView-2</a:t>
            </a:r>
          </a:p>
          <a:p>
            <a:pPr algn="ctr"/>
            <a:r>
              <a:rPr lang="en-US" sz="1000" b="1" baseline="0">
                <a:solidFill>
                  <a:schemeClr val="bg1"/>
                </a:solidFill>
              </a:rPr>
              <a:t>land covers</a:t>
            </a:r>
          </a:p>
          <a:p>
            <a:pPr algn="ctr"/>
            <a:r>
              <a:rPr lang="en-US" sz="1600" b="1" baseline="0">
                <a:solidFill>
                  <a:schemeClr val="bg1"/>
                </a:solidFill>
              </a:rPr>
              <a:t>Salton Sea</a:t>
            </a:r>
          </a:p>
          <a:p>
            <a:pPr algn="ctr"/>
            <a:r>
              <a:rPr lang="en-US" sz="1200" b="1" baseline="0">
                <a:solidFill>
                  <a:schemeClr val="bg1"/>
                </a:solidFill>
              </a:rPr>
              <a:t>Feb 20, 2010</a:t>
            </a:r>
          </a:p>
        </p:txBody>
      </p:sp>
      <p:sp>
        <p:nvSpPr>
          <p:cNvPr id="133124" name="TextBox 4"/>
          <p:cNvSpPr txBox="1">
            <a:spLocks noChangeArrowheads="1"/>
          </p:cNvSpPr>
          <p:nvPr/>
        </p:nvSpPr>
        <p:spPr bwMode="auto">
          <a:xfrm>
            <a:off x="2514600" y="2743200"/>
            <a:ext cx="1516063" cy="336550"/>
          </a:xfrm>
          <a:prstGeom prst="rect">
            <a:avLst/>
          </a:prstGeom>
          <a:solidFill>
            <a:schemeClr val="tx1">
              <a:alpha val="38823"/>
            </a:schemeClr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baseline="0">
                <a:solidFill>
                  <a:schemeClr val="bg1"/>
                </a:solidFill>
              </a:rPr>
              <a:t>moist soil</a:t>
            </a:r>
            <a:endParaRPr lang="en-US" sz="1200" b="1" baseline="0">
              <a:solidFill>
                <a:schemeClr val="bg1"/>
              </a:solidFill>
            </a:endParaRPr>
          </a:p>
        </p:txBody>
      </p:sp>
      <p:sp>
        <p:nvSpPr>
          <p:cNvPr id="133125" name="Line 7"/>
          <p:cNvSpPr>
            <a:spLocks noChangeShapeType="1"/>
          </p:cNvSpPr>
          <p:nvPr/>
        </p:nvSpPr>
        <p:spPr bwMode="auto">
          <a:xfrm flipV="1">
            <a:off x="3657600" y="762000"/>
            <a:ext cx="1905000" cy="1905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33126" name="Line 8"/>
          <p:cNvSpPr>
            <a:spLocks noChangeShapeType="1"/>
          </p:cNvSpPr>
          <p:nvPr/>
        </p:nvSpPr>
        <p:spPr bwMode="auto">
          <a:xfrm flipV="1">
            <a:off x="4267200" y="2819400"/>
            <a:ext cx="990600" cy="228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33127" name="Line 9"/>
          <p:cNvSpPr>
            <a:spLocks noChangeShapeType="1"/>
          </p:cNvSpPr>
          <p:nvPr/>
        </p:nvSpPr>
        <p:spPr bwMode="auto">
          <a:xfrm flipV="1">
            <a:off x="4191000" y="1600200"/>
            <a:ext cx="2286000" cy="1219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33128" name="Line 11"/>
          <p:cNvSpPr>
            <a:spLocks noChangeShapeType="1"/>
          </p:cNvSpPr>
          <p:nvPr/>
        </p:nvSpPr>
        <p:spPr bwMode="auto">
          <a:xfrm flipV="1">
            <a:off x="3276600" y="2209800"/>
            <a:ext cx="0" cy="381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390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TE_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350" y="228600"/>
            <a:ext cx="9324975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1" name="TextBox 4"/>
          <p:cNvSpPr txBox="1">
            <a:spLocks noChangeArrowheads="1"/>
          </p:cNvSpPr>
          <p:nvPr/>
        </p:nvSpPr>
        <p:spPr bwMode="auto">
          <a:xfrm>
            <a:off x="0" y="5789613"/>
            <a:ext cx="1516063" cy="915987"/>
          </a:xfrm>
          <a:prstGeom prst="rect">
            <a:avLst/>
          </a:prstGeom>
          <a:solidFill>
            <a:schemeClr val="tx1">
              <a:alpha val="7490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baseline="0">
                <a:solidFill>
                  <a:schemeClr val="bg1"/>
                </a:solidFill>
              </a:rPr>
              <a:t>WorldView-2</a:t>
            </a:r>
          </a:p>
          <a:p>
            <a:pPr algn="ctr"/>
            <a:r>
              <a:rPr lang="en-US" sz="1000" b="1" baseline="0">
                <a:solidFill>
                  <a:schemeClr val="bg1"/>
                </a:solidFill>
              </a:rPr>
              <a:t>land covers</a:t>
            </a:r>
          </a:p>
          <a:p>
            <a:pPr algn="ctr"/>
            <a:r>
              <a:rPr lang="en-US" sz="1600" b="1" baseline="0">
                <a:solidFill>
                  <a:schemeClr val="bg1"/>
                </a:solidFill>
              </a:rPr>
              <a:t>Salton Sea</a:t>
            </a:r>
          </a:p>
          <a:p>
            <a:pPr algn="ctr"/>
            <a:r>
              <a:rPr lang="en-US" sz="1200" b="1" baseline="0">
                <a:solidFill>
                  <a:schemeClr val="bg1"/>
                </a:solidFill>
              </a:rPr>
              <a:t>Feb 20, 2010</a:t>
            </a:r>
          </a:p>
        </p:txBody>
      </p:sp>
      <p:sp>
        <p:nvSpPr>
          <p:cNvPr id="135172" name="TextBox 4"/>
          <p:cNvSpPr txBox="1">
            <a:spLocks noChangeArrowheads="1"/>
          </p:cNvSpPr>
          <p:nvPr/>
        </p:nvSpPr>
        <p:spPr bwMode="auto">
          <a:xfrm>
            <a:off x="2057400" y="2971800"/>
            <a:ext cx="1516063" cy="581025"/>
          </a:xfrm>
          <a:prstGeom prst="rect">
            <a:avLst/>
          </a:prstGeom>
          <a:solidFill>
            <a:schemeClr val="tx1">
              <a:alpha val="38823"/>
            </a:schemeClr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baseline="0">
                <a:solidFill>
                  <a:schemeClr val="bg1"/>
                </a:solidFill>
              </a:rPr>
              <a:t>partially harvested</a:t>
            </a:r>
            <a:endParaRPr lang="en-US" sz="1200" b="1" baseline="0">
              <a:solidFill>
                <a:schemeClr val="bg1"/>
              </a:solidFill>
            </a:endParaRPr>
          </a:p>
        </p:txBody>
      </p:sp>
      <p:sp>
        <p:nvSpPr>
          <p:cNvPr id="135173" name="Line 5"/>
          <p:cNvSpPr>
            <a:spLocks noChangeShapeType="1"/>
          </p:cNvSpPr>
          <p:nvPr/>
        </p:nvSpPr>
        <p:spPr bwMode="auto">
          <a:xfrm>
            <a:off x="3581400" y="3581400"/>
            <a:ext cx="1066800" cy="1371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35174" name="Line 6"/>
          <p:cNvSpPr>
            <a:spLocks noChangeShapeType="1"/>
          </p:cNvSpPr>
          <p:nvPr/>
        </p:nvSpPr>
        <p:spPr bwMode="auto">
          <a:xfrm flipH="1" flipV="1">
            <a:off x="914400" y="381000"/>
            <a:ext cx="1676400" cy="2514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35175" name="Line 7"/>
          <p:cNvSpPr>
            <a:spLocks noChangeShapeType="1"/>
          </p:cNvSpPr>
          <p:nvPr/>
        </p:nvSpPr>
        <p:spPr bwMode="auto">
          <a:xfrm flipH="1">
            <a:off x="1905000" y="3657600"/>
            <a:ext cx="914400" cy="2667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35176" name="Line 8"/>
          <p:cNvSpPr>
            <a:spLocks noChangeShapeType="1"/>
          </p:cNvSpPr>
          <p:nvPr/>
        </p:nvSpPr>
        <p:spPr bwMode="auto">
          <a:xfrm flipH="1">
            <a:off x="1066800" y="3581400"/>
            <a:ext cx="1066800" cy="1524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383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TE_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350" y="228600"/>
            <a:ext cx="9324975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19" name="TextBox 4"/>
          <p:cNvSpPr txBox="1">
            <a:spLocks noChangeArrowheads="1"/>
          </p:cNvSpPr>
          <p:nvPr/>
        </p:nvSpPr>
        <p:spPr bwMode="auto">
          <a:xfrm>
            <a:off x="0" y="5789613"/>
            <a:ext cx="1516063" cy="915987"/>
          </a:xfrm>
          <a:prstGeom prst="rect">
            <a:avLst/>
          </a:prstGeom>
          <a:solidFill>
            <a:schemeClr val="tx1">
              <a:alpha val="7490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baseline="0">
                <a:solidFill>
                  <a:schemeClr val="bg1"/>
                </a:solidFill>
              </a:rPr>
              <a:t>WorldView-2</a:t>
            </a:r>
          </a:p>
          <a:p>
            <a:pPr algn="ctr"/>
            <a:r>
              <a:rPr lang="en-US" sz="1000" b="1" baseline="0">
                <a:solidFill>
                  <a:schemeClr val="bg1"/>
                </a:solidFill>
              </a:rPr>
              <a:t>land covers</a:t>
            </a:r>
          </a:p>
          <a:p>
            <a:pPr algn="ctr"/>
            <a:r>
              <a:rPr lang="en-US" sz="1600" b="1" baseline="0">
                <a:solidFill>
                  <a:schemeClr val="bg1"/>
                </a:solidFill>
              </a:rPr>
              <a:t>Salton Sea</a:t>
            </a:r>
          </a:p>
          <a:p>
            <a:pPr algn="ctr"/>
            <a:r>
              <a:rPr lang="en-US" sz="1200" b="1" baseline="0">
                <a:solidFill>
                  <a:schemeClr val="bg1"/>
                </a:solidFill>
              </a:rPr>
              <a:t>Feb 20, 2010</a:t>
            </a:r>
          </a:p>
        </p:txBody>
      </p:sp>
      <p:sp>
        <p:nvSpPr>
          <p:cNvPr id="137220" name="TextBox 4"/>
          <p:cNvSpPr txBox="1">
            <a:spLocks noChangeArrowheads="1"/>
          </p:cNvSpPr>
          <p:nvPr/>
        </p:nvSpPr>
        <p:spPr bwMode="auto">
          <a:xfrm>
            <a:off x="2514600" y="3581400"/>
            <a:ext cx="1516063" cy="581025"/>
          </a:xfrm>
          <a:prstGeom prst="rect">
            <a:avLst/>
          </a:prstGeom>
          <a:solidFill>
            <a:schemeClr val="tx1">
              <a:alpha val="38823"/>
            </a:schemeClr>
          </a:solidFill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baseline="0">
                <a:solidFill>
                  <a:schemeClr val="bg1"/>
                </a:solidFill>
              </a:rPr>
              <a:t>stressed vs mature crop</a:t>
            </a:r>
            <a:endParaRPr lang="en-US" sz="1200" b="1" baseline="0">
              <a:solidFill>
                <a:schemeClr val="bg1"/>
              </a:solidFill>
            </a:endParaRPr>
          </a:p>
        </p:txBody>
      </p:sp>
      <p:sp>
        <p:nvSpPr>
          <p:cNvPr id="137221" name="Line 7"/>
          <p:cNvSpPr>
            <a:spLocks noChangeShapeType="1"/>
          </p:cNvSpPr>
          <p:nvPr/>
        </p:nvSpPr>
        <p:spPr bwMode="auto">
          <a:xfrm flipV="1">
            <a:off x="4495800" y="2971800"/>
            <a:ext cx="2895600" cy="838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37222" name="Line 8"/>
          <p:cNvSpPr>
            <a:spLocks noChangeShapeType="1"/>
          </p:cNvSpPr>
          <p:nvPr/>
        </p:nvSpPr>
        <p:spPr bwMode="auto">
          <a:xfrm flipV="1">
            <a:off x="3962400" y="3276600"/>
            <a:ext cx="457200" cy="228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37223" name="Line 9"/>
          <p:cNvSpPr>
            <a:spLocks noChangeShapeType="1"/>
          </p:cNvSpPr>
          <p:nvPr/>
        </p:nvSpPr>
        <p:spPr bwMode="auto">
          <a:xfrm flipV="1">
            <a:off x="3505200" y="2819400"/>
            <a:ext cx="381000" cy="685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37224" name="Line 10"/>
          <p:cNvSpPr>
            <a:spLocks noChangeShapeType="1"/>
          </p:cNvSpPr>
          <p:nvPr/>
        </p:nvSpPr>
        <p:spPr bwMode="auto">
          <a:xfrm flipV="1">
            <a:off x="3276600" y="2057400"/>
            <a:ext cx="304800" cy="1447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37225" name="Line 11"/>
          <p:cNvSpPr>
            <a:spLocks noChangeShapeType="1"/>
          </p:cNvSpPr>
          <p:nvPr/>
        </p:nvSpPr>
        <p:spPr bwMode="auto">
          <a:xfrm>
            <a:off x="4038600" y="3886200"/>
            <a:ext cx="1447800" cy="609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37226" name="Line 12"/>
          <p:cNvSpPr>
            <a:spLocks noChangeShapeType="1"/>
          </p:cNvSpPr>
          <p:nvPr/>
        </p:nvSpPr>
        <p:spPr bwMode="auto">
          <a:xfrm>
            <a:off x="4038600" y="4038600"/>
            <a:ext cx="3200400" cy="1600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37227" name="Line 13"/>
          <p:cNvSpPr>
            <a:spLocks noChangeShapeType="1"/>
          </p:cNvSpPr>
          <p:nvPr/>
        </p:nvSpPr>
        <p:spPr bwMode="auto">
          <a:xfrm flipH="1">
            <a:off x="1905000" y="4191000"/>
            <a:ext cx="533400" cy="457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37228" name="Line 14"/>
          <p:cNvSpPr>
            <a:spLocks noChangeShapeType="1"/>
          </p:cNvSpPr>
          <p:nvPr/>
        </p:nvSpPr>
        <p:spPr bwMode="auto">
          <a:xfrm>
            <a:off x="2819400" y="4267200"/>
            <a:ext cx="0" cy="304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37229" name="Line 15"/>
          <p:cNvSpPr>
            <a:spLocks noChangeShapeType="1"/>
          </p:cNvSpPr>
          <p:nvPr/>
        </p:nvSpPr>
        <p:spPr bwMode="auto">
          <a:xfrm flipH="1" flipV="1">
            <a:off x="990600" y="1524000"/>
            <a:ext cx="1447800" cy="1981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317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3" descr="TE_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350" y="228600"/>
            <a:ext cx="9324975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1780" name="Picture 4" descr="lege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"/>
            <a:ext cx="2738438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500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60241" y="1628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" pitchFamily="2" charset="2"/>
              <a:buNone/>
              <a:defRPr sz="1400" i="1" kern="1200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en-GB" dirty="0" smtClean="0"/>
              <a:t>WorldView-2 has the only commercial high resolution satellite to capture in 8 band imagery, allowing for greater feature extraction, vegetation &amp; bathymetric analysis.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GB" dirty="0" smtClean="0">
                <a:solidFill>
                  <a:schemeClr val="accent3">
                    <a:lumMod val="50000"/>
                  </a:schemeClr>
                </a:solidFill>
              </a:rPr>
              <a:t>Additional bands include Coastal </a:t>
            </a:r>
            <a:r>
              <a:rPr lang="en-GB" dirty="0">
                <a:solidFill>
                  <a:schemeClr val="accent3">
                    <a:lumMod val="50000"/>
                  </a:schemeClr>
                </a:solidFill>
              </a:rPr>
              <a:t>B</a:t>
            </a:r>
            <a:r>
              <a:rPr lang="en-GB" dirty="0" smtClean="0">
                <a:solidFill>
                  <a:schemeClr val="accent3">
                    <a:lumMod val="50000"/>
                  </a:schemeClr>
                </a:solidFill>
              </a:rPr>
              <a:t>lue, Red </a:t>
            </a:r>
            <a:r>
              <a:rPr lang="en-GB" dirty="0">
                <a:solidFill>
                  <a:schemeClr val="accent3">
                    <a:lumMod val="50000"/>
                  </a:schemeClr>
                </a:solidFill>
              </a:rPr>
              <a:t>E</a:t>
            </a:r>
            <a:r>
              <a:rPr lang="en-GB" dirty="0" smtClean="0">
                <a:solidFill>
                  <a:schemeClr val="accent3">
                    <a:lumMod val="50000"/>
                  </a:schemeClr>
                </a:solidFill>
              </a:rPr>
              <a:t>dge, Yellow and NIR2.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4727441" y="8055509"/>
            <a:ext cx="3962400" cy="2079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Proprietary and Business Confidential</a:t>
            </a:r>
            <a:endParaRPr lang="en-US" dirty="0"/>
          </a:p>
        </p:txBody>
      </p:sp>
      <p:sp>
        <p:nvSpPr>
          <p:cNvPr id="15" name="Slide Number Placeholder 4"/>
          <p:cNvSpPr txBox="1">
            <a:spLocks/>
          </p:cNvSpPr>
          <p:nvPr/>
        </p:nvSpPr>
        <p:spPr>
          <a:xfrm>
            <a:off x="8689841" y="8055509"/>
            <a:ext cx="2133600" cy="2079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ED7530-B04F-443F-A77F-424C214B687B}" type="slidenum">
              <a:rPr lang="en-US" smtClean="0"/>
              <a:pPr algn="ctr"/>
              <a:t>2</a:t>
            </a:fld>
            <a:endParaRPr lang="en-US" dirty="0"/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649" y="2719838"/>
            <a:ext cx="7209081" cy="2343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7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572000" y="620688"/>
            <a:ext cx="3744913" cy="432693"/>
          </a:xfrm>
        </p:spPr>
        <p:txBody>
          <a:bodyPr>
            <a:normAutofit fontScale="55000" lnSpcReduction="20000"/>
          </a:bodyPr>
          <a:lstStyle/>
          <a:p>
            <a:pPr lvl="0">
              <a:spcBef>
                <a:spcPct val="0"/>
              </a:spcBef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8 Bands </a:t>
            </a:r>
            <a:r>
              <a:rPr lang="en-GB" dirty="0">
                <a:solidFill>
                  <a:srgbClr val="DDDDDD">
                    <a:lumMod val="75000"/>
                  </a:srgbClr>
                </a:solidFill>
              </a:rPr>
              <a:t>– More Detail, Better Insight</a:t>
            </a:r>
            <a:endParaRPr lang="en-US" dirty="0">
              <a:solidFill>
                <a:srgbClr val="DDDDD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47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>
            <a:lum bright="12000" contrast="12000"/>
          </a:blip>
          <a:srcRect l="1848" t="3261" r="1848" b="3261"/>
          <a:stretch>
            <a:fillRect/>
          </a:stretch>
        </p:blipFill>
        <p:spPr bwMode="auto">
          <a:xfrm>
            <a:off x="-1" y="1418679"/>
            <a:ext cx="2779163" cy="4683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" cstate="print">
            <a:lum bright="12000" contrast="12000"/>
          </a:blip>
          <a:srcRect l="1848" t="3261" r="1848" b="3261"/>
          <a:stretch>
            <a:fillRect/>
          </a:stretch>
        </p:blipFill>
        <p:spPr bwMode="auto">
          <a:xfrm>
            <a:off x="-1" y="1409699"/>
            <a:ext cx="2783909" cy="470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4" descr="Bridge16July15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4169" y="1411154"/>
            <a:ext cx="6269831" cy="470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499992" y="620688"/>
            <a:ext cx="4176464" cy="648072"/>
          </a:xfrm>
        </p:spPr>
        <p:txBody>
          <a:bodyPr>
            <a:normAutofit lnSpcReduction="10000"/>
          </a:bodyPr>
          <a:lstStyle/>
          <a:p>
            <a:pPr lvl="0">
              <a:spcBef>
                <a:spcPct val="0"/>
              </a:spcBef>
            </a:pPr>
            <a:r>
              <a:rPr lang="en-GB" sz="1900" dirty="0">
                <a:solidFill>
                  <a:schemeClr val="accent2">
                    <a:lumMod val="75000"/>
                  </a:schemeClr>
                </a:solidFill>
              </a:rPr>
              <a:t>8 Bands </a:t>
            </a:r>
            <a:r>
              <a:rPr lang="en-GB" sz="1900" dirty="0">
                <a:solidFill>
                  <a:srgbClr val="DDDDDD">
                    <a:lumMod val="75000"/>
                  </a:srgbClr>
                </a:solidFill>
              </a:rPr>
              <a:t>– More Detail, Better </a:t>
            </a:r>
            <a:r>
              <a:rPr lang="en-GB" sz="1900" dirty="0" smtClean="0">
                <a:solidFill>
                  <a:srgbClr val="DDDDDD">
                    <a:lumMod val="75000"/>
                  </a:srgbClr>
                </a:solidFill>
              </a:rPr>
              <a:t>Insight</a:t>
            </a:r>
            <a:br>
              <a:rPr lang="en-GB" sz="1900" dirty="0" smtClean="0">
                <a:solidFill>
                  <a:srgbClr val="DDDDDD">
                    <a:lumMod val="75000"/>
                  </a:srgbClr>
                </a:solidFill>
              </a:rPr>
            </a:br>
            <a:r>
              <a:rPr lang="en-GB" sz="1900" dirty="0" smtClean="0">
                <a:solidFill>
                  <a:srgbClr val="DDDDDD">
                    <a:lumMod val="75000"/>
                  </a:srgbClr>
                </a:solidFill>
              </a:rPr>
              <a:t>              </a:t>
            </a:r>
            <a:r>
              <a:rPr lang="de-DE" sz="1600" dirty="0" smtClean="0">
                <a:solidFill>
                  <a:srgbClr val="DDDDDD">
                    <a:lumMod val="75000"/>
                  </a:srgbClr>
                </a:solidFill>
              </a:rPr>
              <a:t>Yellow Band: Bangkok Mega Bridge</a:t>
            </a:r>
            <a:endParaRPr lang="en-US" sz="1600" dirty="0"/>
          </a:p>
          <a:p>
            <a:pPr lvl="0">
              <a:spcBef>
                <a:spcPct val="0"/>
              </a:spcBef>
            </a:pPr>
            <a:endParaRPr lang="en-US" dirty="0">
              <a:solidFill>
                <a:srgbClr val="DDDDD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98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295400" y="342900"/>
            <a:ext cx="6934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2400" b="1" dirty="0">
              <a:solidFill>
                <a:srgbClr val="003366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0" name="TextBox 2"/>
          <p:cNvSpPr>
            <a:spLocks noChangeArrowheads="1"/>
          </p:cNvSpPr>
          <p:nvPr/>
        </p:nvSpPr>
        <p:spPr bwMode="auto">
          <a:xfrm>
            <a:off x="251520" y="1628800"/>
            <a:ext cx="4244280" cy="1974825"/>
          </a:xfrm>
          <a:prstGeom prst="roundRect">
            <a:avLst>
              <a:gd name="adj" fmla="val 4843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</a:gradFill>
          <a:ln>
            <a:headEnd/>
            <a:tailEnd/>
          </a:ln>
          <a:effectLst>
            <a:outerShdw blurRad="317500" dist="50800" dir="5400000" algn="ctr" rotWithShape="0">
              <a:srgbClr val="000000">
                <a:alpha val="43137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defTabSz="889000">
              <a:lnSpc>
                <a:spcPts val="1500"/>
              </a:lnSpc>
              <a:spcBef>
                <a:spcPts val="1200"/>
              </a:spcBef>
              <a:buClr>
                <a:srgbClr val="409BD9"/>
              </a:buClr>
              <a:buSzPct val="80000"/>
            </a:pPr>
            <a:r>
              <a:rPr lang="en-US" sz="2400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Coastal</a:t>
            </a:r>
          </a:p>
          <a:p>
            <a:pPr algn="ctr" defTabSz="889000">
              <a:lnSpc>
                <a:spcPts val="1500"/>
              </a:lnSpc>
              <a:spcBef>
                <a:spcPts val="1200"/>
              </a:spcBef>
              <a:buClr>
                <a:srgbClr val="409BD9"/>
              </a:buClr>
              <a:buSzPct val="80000"/>
            </a:pPr>
            <a:r>
              <a:rPr lang="en-US" sz="20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Coastal </a:t>
            </a:r>
            <a:r>
              <a:rPr lang="en-US" sz="20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Applications: </a:t>
            </a:r>
            <a:endParaRPr lang="en-US" sz="2000" baseline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889000">
              <a:lnSpc>
                <a:spcPts val="1500"/>
              </a:lnSpc>
              <a:spcBef>
                <a:spcPts val="1200"/>
              </a:spcBef>
              <a:buClr>
                <a:srgbClr val="409BD9"/>
              </a:buClr>
              <a:buSzPct val="80000"/>
            </a:pPr>
            <a:r>
              <a:rPr lang="en-US" sz="20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Bathymetry</a:t>
            </a:r>
            <a:endParaRPr lang="en-US" sz="200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671120" y="1629323"/>
            <a:ext cx="4244280" cy="1973823"/>
          </a:xfrm>
          <a:prstGeom prst="roundRect">
            <a:avLst>
              <a:gd name="adj" fmla="val 4842"/>
            </a:avLst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defTabSz="889000">
              <a:lnSpc>
                <a:spcPts val="1400"/>
              </a:lnSpc>
              <a:spcBef>
                <a:spcPts val="1000"/>
              </a:spcBef>
              <a:buClr>
                <a:srgbClr val="409BD9"/>
              </a:buClr>
              <a:buSzPct val="80000"/>
              <a:defRPr/>
            </a:pPr>
            <a:r>
              <a:rPr 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Arial" charset="0"/>
                <a:cs typeface="Arial" charset="0"/>
              </a:rPr>
              <a:t>Yellow</a:t>
            </a:r>
          </a:p>
          <a:p>
            <a:pPr algn="ctr" defTabSz="889000">
              <a:lnSpc>
                <a:spcPts val="1400"/>
              </a:lnSpc>
              <a:spcBef>
                <a:spcPts val="1000"/>
              </a:spcBef>
              <a:buClr>
                <a:srgbClr val="409BD9"/>
              </a:buClr>
              <a:buSzPct val="80000"/>
              <a:defRPr/>
            </a:pPr>
            <a:r>
              <a:rPr lang="en-US" sz="16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Arial" charset="0"/>
                <a:cs typeface="Arial" charset="0"/>
              </a:rPr>
              <a:t>Better visualization</a:t>
            </a:r>
            <a:endParaRPr lang="en-US" sz="1600" baseline="0" dirty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2" name="TextBox 4"/>
          <p:cNvSpPr>
            <a:spLocks noChangeArrowheads="1"/>
          </p:cNvSpPr>
          <p:nvPr/>
        </p:nvSpPr>
        <p:spPr bwMode="auto">
          <a:xfrm>
            <a:off x="241784" y="4056458"/>
            <a:ext cx="4244280" cy="1973441"/>
          </a:xfrm>
          <a:prstGeom prst="roundRect">
            <a:avLst>
              <a:gd name="adj" fmla="val 4843"/>
            </a:avLst>
          </a:prstGeom>
          <a:gradFill>
            <a:gsLst>
              <a:gs pos="0">
                <a:srgbClr val="FFF200"/>
              </a:gs>
              <a:gs pos="9000">
                <a:srgbClr val="FF7A00"/>
              </a:gs>
              <a:gs pos="90000">
                <a:srgbClr val="FF0300"/>
              </a:gs>
              <a:gs pos="100000">
                <a:srgbClr val="4D0808"/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defTabSz="889000">
              <a:lnSpc>
                <a:spcPts val="1500"/>
              </a:lnSpc>
              <a:spcBef>
                <a:spcPts val="1200"/>
              </a:spcBef>
              <a:buClr>
                <a:srgbClr val="409BD9"/>
              </a:buClr>
              <a:buSzPct val="80000"/>
            </a:pPr>
            <a:r>
              <a:rPr 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Edge</a:t>
            </a:r>
          </a:p>
          <a:p>
            <a:pPr algn="ctr" defTabSz="889000">
              <a:lnSpc>
                <a:spcPts val="1500"/>
              </a:lnSpc>
              <a:spcBef>
                <a:spcPts val="1200"/>
              </a:spcBef>
              <a:buClr>
                <a:srgbClr val="409BD9"/>
              </a:buClr>
              <a:buSzPct val="80000"/>
            </a:pPr>
            <a:r>
              <a:rPr lang="en-US" sz="20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 vegetation health</a:t>
            </a:r>
          </a:p>
          <a:p>
            <a:pPr algn="ctr" defTabSz="889000">
              <a:lnSpc>
                <a:spcPts val="1500"/>
              </a:lnSpc>
              <a:spcBef>
                <a:spcPts val="1200"/>
              </a:spcBef>
              <a:buClr>
                <a:srgbClr val="409BD9"/>
              </a:buClr>
              <a:buSzPct val="80000"/>
            </a:pPr>
            <a:r>
              <a:rPr lang="en-US" sz="20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Vegetation </a:t>
            </a:r>
            <a:r>
              <a:rPr lang="en-US" sz="20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mapping</a:t>
            </a:r>
            <a:endParaRPr lang="en-US" sz="200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5"/>
          <p:cNvSpPr>
            <a:spLocks noChangeArrowheads="1"/>
          </p:cNvSpPr>
          <p:nvPr/>
        </p:nvSpPr>
        <p:spPr bwMode="auto">
          <a:xfrm>
            <a:off x="4671120" y="4057472"/>
            <a:ext cx="4244280" cy="1973441"/>
          </a:xfrm>
          <a:prstGeom prst="roundRect">
            <a:avLst>
              <a:gd name="adj" fmla="val 4843"/>
            </a:avLst>
          </a:prstGeom>
          <a:gradFill>
            <a:gsLst>
              <a:gs pos="0">
                <a:srgbClr val="FFF200"/>
              </a:gs>
              <a:gs pos="0">
                <a:srgbClr val="FF7A00"/>
              </a:gs>
              <a:gs pos="6000">
                <a:srgbClr val="FF0300"/>
              </a:gs>
              <a:gs pos="99000">
                <a:srgbClr val="4D0808"/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defTabSz="889000">
              <a:lnSpc>
                <a:spcPts val="1800"/>
              </a:lnSpc>
              <a:spcBef>
                <a:spcPts val="1200"/>
              </a:spcBef>
              <a:buClr>
                <a:srgbClr val="409BD9"/>
              </a:buClr>
              <a:buSzPct val="80000"/>
            </a:pPr>
            <a:endParaRPr lang="nn-NO" sz="2400" b="1" baseline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889000">
              <a:lnSpc>
                <a:spcPts val="1100"/>
              </a:lnSpc>
              <a:spcBef>
                <a:spcPts val="1800"/>
              </a:spcBef>
              <a:buClr>
                <a:srgbClr val="409BD9"/>
              </a:buClr>
              <a:buSzPct val="80000"/>
            </a:pPr>
            <a:r>
              <a:rPr lang="nn-NO" sz="2400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NIR2</a:t>
            </a:r>
            <a:endParaRPr lang="nn-NO" sz="200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889000">
              <a:lnSpc>
                <a:spcPts val="1100"/>
              </a:lnSpc>
              <a:spcBef>
                <a:spcPts val="1800"/>
              </a:spcBef>
              <a:buClr>
                <a:srgbClr val="409BD9"/>
              </a:buClr>
              <a:buSzPct val="80000"/>
            </a:pPr>
            <a:r>
              <a:rPr lang="nn-NO" sz="20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Biomass Mapping</a:t>
            </a:r>
          </a:p>
          <a:p>
            <a:pPr algn="ctr" defTabSz="889000">
              <a:lnSpc>
                <a:spcPts val="1100"/>
              </a:lnSpc>
              <a:spcBef>
                <a:spcPts val="1800"/>
              </a:spcBef>
              <a:buClr>
                <a:srgbClr val="409BD9"/>
              </a:buClr>
              <a:buSzPct val="80000"/>
            </a:pPr>
            <a:endParaRPr lang="nn-NO" sz="200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0" y="620688"/>
            <a:ext cx="3744913" cy="433387"/>
          </a:xfrm>
        </p:spPr>
        <p:txBody>
          <a:bodyPr>
            <a:normAutofit/>
          </a:bodyPr>
          <a:lstStyle/>
          <a:p>
            <a:pPr lvl="0">
              <a:spcBef>
                <a:spcPct val="0"/>
              </a:spcBef>
            </a:pPr>
            <a:r>
              <a:rPr lang="en-GB" sz="1800" dirty="0">
                <a:solidFill>
                  <a:schemeClr val="accent2">
                    <a:lumMod val="75000"/>
                  </a:schemeClr>
                </a:solidFill>
              </a:rPr>
              <a:t>8 Bands </a:t>
            </a:r>
            <a:r>
              <a:rPr lang="en-GB" sz="1800" dirty="0">
                <a:solidFill>
                  <a:srgbClr val="DDDDDD">
                    <a:lumMod val="75000"/>
                  </a:srgbClr>
                </a:solidFill>
              </a:rPr>
              <a:t>– More Detail, Better Insight</a:t>
            </a:r>
            <a:endParaRPr lang="en-US" sz="1800" dirty="0">
              <a:solidFill>
                <a:srgbClr val="DDDDD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82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4bandcompos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5380" y="1412535"/>
            <a:ext cx="5497611" cy="5437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23528" y="1916832"/>
            <a:ext cx="1683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>
                <a:solidFill>
                  <a:srgbClr val="003366"/>
                </a:solidFill>
              </a:rPr>
              <a:t>Aitutaki</a:t>
            </a:r>
            <a:r>
              <a:rPr lang="en-US" b="1" dirty="0">
                <a:solidFill>
                  <a:srgbClr val="003366"/>
                </a:solidFill>
              </a:rPr>
              <a:t> Lagoon</a:t>
            </a:r>
          </a:p>
        </p:txBody>
      </p:sp>
      <p:sp>
        <p:nvSpPr>
          <p:cNvPr id="9" name="Rectangle 8"/>
          <p:cNvSpPr/>
          <p:nvPr/>
        </p:nvSpPr>
        <p:spPr>
          <a:xfrm>
            <a:off x="-1120575" y="2300278"/>
            <a:ext cx="4572000" cy="9079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3366"/>
                </a:solidFill>
              </a:rPr>
              <a:t>WorldView-2</a:t>
            </a:r>
          </a:p>
          <a:p>
            <a:pPr algn="ctr"/>
            <a:r>
              <a:rPr lang="en-US" sz="1050" b="1" dirty="0" smtClean="0">
                <a:solidFill>
                  <a:srgbClr val="003366"/>
                </a:solidFill>
              </a:rPr>
              <a:t>4 </a:t>
            </a:r>
            <a:r>
              <a:rPr lang="en-US" sz="1050" b="1" dirty="0">
                <a:solidFill>
                  <a:srgbClr val="003366"/>
                </a:solidFill>
              </a:rPr>
              <a:t>band 2m Image</a:t>
            </a:r>
          </a:p>
          <a:p>
            <a:pPr algn="ctr"/>
            <a:endParaRPr lang="en-US" sz="1050" b="1" dirty="0">
              <a:solidFill>
                <a:srgbClr val="003366"/>
              </a:solidFill>
            </a:endParaRPr>
          </a:p>
          <a:p>
            <a:pPr algn="ctr"/>
            <a:r>
              <a:rPr lang="en-US" sz="1400" b="1" dirty="0">
                <a:solidFill>
                  <a:srgbClr val="003366"/>
                </a:solidFill>
              </a:rPr>
              <a:t>November 23, 2009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499992" y="620688"/>
            <a:ext cx="4176464" cy="648072"/>
          </a:xfrm>
        </p:spPr>
        <p:txBody>
          <a:bodyPr>
            <a:normAutofit lnSpcReduction="10000"/>
          </a:bodyPr>
          <a:lstStyle/>
          <a:p>
            <a:pPr lvl="0">
              <a:spcBef>
                <a:spcPct val="0"/>
              </a:spcBef>
            </a:pPr>
            <a:r>
              <a:rPr lang="en-GB" sz="1900" dirty="0">
                <a:solidFill>
                  <a:schemeClr val="accent2">
                    <a:lumMod val="75000"/>
                  </a:schemeClr>
                </a:solidFill>
              </a:rPr>
              <a:t>8 Bands </a:t>
            </a:r>
            <a:r>
              <a:rPr lang="en-GB" sz="1900" dirty="0">
                <a:solidFill>
                  <a:srgbClr val="DDDDDD">
                    <a:lumMod val="75000"/>
                  </a:srgbClr>
                </a:solidFill>
              </a:rPr>
              <a:t>– More Detail, Better </a:t>
            </a:r>
            <a:r>
              <a:rPr lang="en-GB" sz="1900" dirty="0" smtClean="0">
                <a:solidFill>
                  <a:srgbClr val="DDDDDD">
                    <a:lumMod val="75000"/>
                  </a:srgbClr>
                </a:solidFill>
              </a:rPr>
              <a:t>Insight</a:t>
            </a:r>
            <a:br>
              <a:rPr lang="en-GB" sz="1900" dirty="0" smtClean="0">
                <a:solidFill>
                  <a:srgbClr val="DDDDDD">
                    <a:lumMod val="75000"/>
                  </a:srgbClr>
                </a:solidFill>
              </a:rPr>
            </a:br>
            <a:r>
              <a:rPr lang="en-GB" sz="1900" dirty="0" smtClean="0">
                <a:solidFill>
                  <a:srgbClr val="DDDDDD">
                    <a:lumMod val="75000"/>
                  </a:srgbClr>
                </a:solidFill>
              </a:rPr>
              <a:t>                        </a:t>
            </a:r>
            <a:r>
              <a:rPr lang="de-DE" sz="1600" dirty="0" smtClean="0"/>
              <a:t>Aitutaki </a:t>
            </a:r>
            <a:r>
              <a:rPr lang="de-DE" sz="1600" dirty="0"/>
              <a:t>Lagoon Bathymetrie</a:t>
            </a:r>
            <a:endParaRPr lang="en-US" sz="1600" dirty="0"/>
          </a:p>
          <a:p>
            <a:pPr lvl="0">
              <a:spcBef>
                <a:spcPct val="0"/>
              </a:spcBef>
            </a:pPr>
            <a:endParaRPr lang="en-US" dirty="0">
              <a:solidFill>
                <a:srgbClr val="DDDDD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1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4bandcompos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5380" y="1412535"/>
            <a:ext cx="5497611" cy="5437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23528" y="1916832"/>
            <a:ext cx="1683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>
                <a:solidFill>
                  <a:srgbClr val="003366"/>
                </a:solidFill>
              </a:rPr>
              <a:t>Aitutaki</a:t>
            </a:r>
            <a:r>
              <a:rPr lang="en-US" b="1" dirty="0">
                <a:solidFill>
                  <a:srgbClr val="003366"/>
                </a:solidFill>
              </a:rPr>
              <a:t> Lagoon</a:t>
            </a:r>
          </a:p>
        </p:txBody>
      </p:sp>
      <p:sp>
        <p:nvSpPr>
          <p:cNvPr id="9" name="Rectangle 8"/>
          <p:cNvSpPr/>
          <p:nvPr/>
        </p:nvSpPr>
        <p:spPr>
          <a:xfrm>
            <a:off x="-1120575" y="2300278"/>
            <a:ext cx="4572000" cy="9079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3366"/>
                </a:solidFill>
              </a:rPr>
              <a:t>WorldView-2</a:t>
            </a:r>
          </a:p>
          <a:p>
            <a:pPr algn="ctr"/>
            <a:r>
              <a:rPr lang="en-US" sz="1050" b="1" dirty="0" smtClean="0">
                <a:solidFill>
                  <a:srgbClr val="003366"/>
                </a:solidFill>
              </a:rPr>
              <a:t>RE, NIR1, NIR2</a:t>
            </a:r>
          </a:p>
          <a:p>
            <a:pPr algn="ctr"/>
            <a:r>
              <a:rPr lang="en-US" sz="1050" b="1" dirty="0" smtClean="0">
                <a:solidFill>
                  <a:srgbClr val="003366"/>
                </a:solidFill>
              </a:rPr>
              <a:t>2m </a:t>
            </a:r>
            <a:r>
              <a:rPr lang="en-US" sz="1050" b="1" dirty="0">
                <a:solidFill>
                  <a:srgbClr val="003366"/>
                </a:solidFill>
              </a:rPr>
              <a:t>Image</a:t>
            </a:r>
          </a:p>
          <a:p>
            <a:pPr algn="ctr"/>
            <a:r>
              <a:rPr lang="en-US" sz="1400" b="1" dirty="0">
                <a:solidFill>
                  <a:srgbClr val="003366"/>
                </a:solidFill>
              </a:rPr>
              <a:t>November 23, 2009</a:t>
            </a:r>
          </a:p>
        </p:txBody>
      </p:sp>
      <p:pic>
        <p:nvPicPr>
          <p:cNvPr id="10" name="Picture 9" descr="NIR2+NIR1+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4000" y="1411200"/>
            <a:ext cx="5496149" cy="54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3923928" y="3284984"/>
            <a:ext cx="23622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</a:rPr>
              <a:t>wave refraction patterns and submerged aquatic vegetation</a:t>
            </a:r>
          </a:p>
        </p:txBody>
      </p:sp>
      <p:sp>
        <p:nvSpPr>
          <p:cNvPr id="12" name="Line 24"/>
          <p:cNvSpPr>
            <a:spLocks noChangeShapeType="1"/>
          </p:cNvSpPr>
          <p:nvPr/>
        </p:nvSpPr>
        <p:spPr bwMode="auto">
          <a:xfrm flipV="1">
            <a:off x="5824736" y="3717032"/>
            <a:ext cx="691480" cy="25534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6402074" y="5517232"/>
            <a:ext cx="13716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</a:rPr>
              <a:t>linear reefs</a:t>
            </a:r>
          </a:p>
        </p:txBody>
      </p:sp>
      <p:sp>
        <p:nvSpPr>
          <p:cNvPr id="14" name="Line 23"/>
          <p:cNvSpPr>
            <a:spLocks noChangeShapeType="1"/>
          </p:cNvSpPr>
          <p:nvPr/>
        </p:nvSpPr>
        <p:spPr bwMode="auto">
          <a:xfrm flipH="1" flipV="1">
            <a:off x="5215136" y="5757737"/>
            <a:ext cx="1102686" cy="50007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18" name="Line 25"/>
          <p:cNvSpPr>
            <a:spLocks noChangeShapeType="1"/>
          </p:cNvSpPr>
          <p:nvPr/>
        </p:nvSpPr>
        <p:spPr bwMode="auto">
          <a:xfrm flipH="1">
            <a:off x="6228184" y="6021288"/>
            <a:ext cx="179276" cy="1905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2" name="Rechteck 10"/>
          <p:cNvSpPr/>
          <p:nvPr/>
        </p:nvSpPr>
        <p:spPr>
          <a:xfrm>
            <a:off x="0" y="4626916"/>
            <a:ext cx="1828800" cy="1143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8913" y="4483247"/>
            <a:ext cx="2206625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499992" y="620688"/>
            <a:ext cx="4176464" cy="648072"/>
          </a:xfrm>
        </p:spPr>
        <p:txBody>
          <a:bodyPr>
            <a:normAutofit lnSpcReduction="10000"/>
          </a:bodyPr>
          <a:lstStyle/>
          <a:p>
            <a:pPr lvl="0">
              <a:spcBef>
                <a:spcPct val="0"/>
              </a:spcBef>
            </a:pPr>
            <a:r>
              <a:rPr lang="en-GB" sz="1900" dirty="0">
                <a:solidFill>
                  <a:schemeClr val="accent2">
                    <a:lumMod val="75000"/>
                  </a:schemeClr>
                </a:solidFill>
              </a:rPr>
              <a:t>8 Bands </a:t>
            </a:r>
            <a:r>
              <a:rPr lang="en-GB" sz="1900" dirty="0">
                <a:solidFill>
                  <a:srgbClr val="DDDDDD">
                    <a:lumMod val="75000"/>
                  </a:srgbClr>
                </a:solidFill>
              </a:rPr>
              <a:t>– More Detail, Better </a:t>
            </a:r>
            <a:r>
              <a:rPr lang="en-GB" sz="1900" dirty="0" smtClean="0">
                <a:solidFill>
                  <a:srgbClr val="DDDDDD">
                    <a:lumMod val="75000"/>
                  </a:srgbClr>
                </a:solidFill>
              </a:rPr>
              <a:t>Insight</a:t>
            </a:r>
            <a:br>
              <a:rPr lang="en-GB" sz="1900" dirty="0" smtClean="0">
                <a:solidFill>
                  <a:srgbClr val="DDDDDD">
                    <a:lumMod val="75000"/>
                  </a:srgbClr>
                </a:solidFill>
              </a:rPr>
            </a:br>
            <a:r>
              <a:rPr lang="en-GB" sz="1900" dirty="0" smtClean="0">
                <a:solidFill>
                  <a:srgbClr val="DDDDDD">
                    <a:lumMod val="75000"/>
                  </a:srgbClr>
                </a:solidFill>
              </a:rPr>
              <a:t>                        </a:t>
            </a:r>
            <a:r>
              <a:rPr lang="de-DE" sz="1600" dirty="0" smtClean="0"/>
              <a:t>Aitutaki </a:t>
            </a:r>
            <a:r>
              <a:rPr lang="de-DE" sz="1600" dirty="0"/>
              <a:t>Lagoon Bathymetrie</a:t>
            </a:r>
            <a:endParaRPr lang="en-US" sz="1600" dirty="0"/>
          </a:p>
          <a:p>
            <a:pPr lvl="0">
              <a:spcBef>
                <a:spcPct val="0"/>
              </a:spcBef>
            </a:pPr>
            <a:endParaRPr lang="en-US" dirty="0">
              <a:solidFill>
                <a:srgbClr val="DDDDD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15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23528" y="1916832"/>
            <a:ext cx="1683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>
                <a:solidFill>
                  <a:srgbClr val="003366"/>
                </a:solidFill>
              </a:rPr>
              <a:t>Aitutaki</a:t>
            </a:r>
            <a:r>
              <a:rPr lang="en-US" b="1" dirty="0">
                <a:solidFill>
                  <a:srgbClr val="003366"/>
                </a:solidFill>
              </a:rPr>
              <a:t> Lagoon</a:t>
            </a:r>
          </a:p>
        </p:txBody>
      </p:sp>
      <p:sp>
        <p:nvSpPr>
          <p:cNvPr id="17" name="Text Placeholder 9"/>
          <p:cNvSpPr txBox="1">
            <a:spLocks/>
          </p:cNvSpPr>
          <p:nvPr/>
        </p:nvSpPr>
        <p:spPr>
          <a:xfrm>
            <a:off x="4724400" y="773088"/>
            <a:ext cx="3744913" cy="432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6858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" pitchFamily="2" charset="2"/>
              <a:buNone/>
              <a:defRPr sz="2200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" pitchFamily="2" charset="2"/>
              <a:buChar char="§"/>
              <a:defRPr sz="2000" kern="1200">
                <a:solidFill>
                  <a:schemeClr val="accent1"/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" pitchFamily="2" charset="2"/>
              <a:buChar char="§"/>
              <a:defRPr sz="1800" kern="1200">
                <a:solidFill>
                  <a:schemeClr val="accent1"/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" pitchFamily="2" charset="2"/>
              <a:buChar char="§"/>
              <a:defRPr sz="1600" kern="1200">
                <a:solidFill>
                  <a:schemeClr val="accent1"/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" pitchFamily="2" charset="2"/>
              <a:buChar char="§"/>
              <a:defRPr sz="1600" i="1" kern="1200" baseline="0">
                <a:solidFill>
                  <a:schemeClr val="accent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Aitutaki Lagoon Bathymetrie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1120575" y="2300278"/>
            <a:ext cx="4572000" cy="9079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3366"/>
                </a:solidFill>
              </a:rPr>
              <a:t>WorldView-2</a:t>
            </a:r>
          </a:p>
          <a:p>
            <a:pPr algn="ctr"/>
            <a:r>
              <a:rPr lang="en-US" sz="1050" b="1" dirty="0">
                <a:solidFill>
                  <a:srgbClr val="003366"/>
                </a:solidFill>
              </a:rPr>
              <a:t>R, RE, NIR1</a:t>
            </a:r>
          </a:p>
          <a:p>
            <a:pPr algn="ctr"/>
            <a:r>
              <a:rPr lang="en-US" sz="1050" b="1" dirty="0" smtClean="0">
                <a:solidFill>
                  <a:srgbClr val="003366"/>
                </a:solidFill>
              </a:rPr>
              <a:t>2m </a:t>
            </a:r>
            <a:r>
              <a:rPr lang="en-US" sz="1050" b="1" dirty="0">
                <a:solidFill>
                  <a:srgbClr val="003366"/>
                </a:solidFill>
              </a:rPr>
              <a:t>Image</a:t>
            </a:r>
          </a:p>
          <a:p>
            <a:pPr algn="ctr"/>
            <a:r>
              <a:rPr lang="en-US" sz="1400" b="1" dirty="0">
                <a:solidFill>
                  <a:srgbClr val="003366"/>
                </a:solidFill>
              </a:rPr>
              <a:t>November 23, 2009</a:t>
            </a:r>
          </a:p>
        </p:txBody>
      </p:sp>
      <p:sp>
        <p:nvSpPr>
          <p:cNvPr id="22" name="Rechteck 10"/>
          <p:cNvSpPr/>
          <p:nvPr/>
        </p:nvSpPr>
        <p:spPr>
          <a:xfrm>
            <a:off x="0" y="4626916"/>
            <a:ext cx="1828800" cy="1143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9" name="Picture 4" descr="NIR1+RE+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4000" y="1411200"/>
            <a:ext cx="5496149" cy="54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8913" y="4483247"/>
            <a:ext cx="2206625" cy="143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3685998" y="3613150"/>
            <a:ext cx="2362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FF00"/>
                </a:solidFill>
              </a:rPr>
              <a:t>submerged aquatic vegetation</a:t>
            </a:r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 flipV="1">
            <a:off x="5824736" y="3629024"/>
            <a:ext cx="957064" cy="343347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723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916832"/>
            <a:ext cx="1683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>
                <a:solidFill>
                  <a:srgbClr val="003366"/>
                </a:solidFill>
              </a:rPr>
              <a:t>Aitutaki</a:t>
            </a:r>
            <a:r>
              <a:rPr lang="en-US" b="1" dirty="0">
                <a:solidFill>
                  <a:srgbClr val="003366"/>
                </a:solidFill>
              </a:rPr>
              <a:t> Lagoon</a:t>
            </a:r>
          </a:p>
        </p:txBody>
      </p:sp>
      <p:sp>
        <p:nvSpPr>
          <p:cNvPr id="9" name="Rectangle 8"/>
          <p:cNvSpPr/>
          <p:nvPr/>
        </p:nvSpPr>
        <p:spPr>
          <a:xfrm>
            <a:off x="-1120575" y="2300278"/>
            <a:ext cx="4572000" cy="9079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3366"/>
                </a:solidFill>
              </a:rPr>
              <a:t>WorldView-2</a:t>
            </a:r>
          </a:p>
          <a:p>
            <a:pPr algn="ctr"/>
            <a:r>
              <a:rPr lang="en-US" sz="1050" b="1" dirty="0">
                <a:solidFill>
                  <a:srgbClr val="003366"/>
                </a:solidFill>
              </a:rPr>
              <a:t>Y, R, RE</a:t>
            </a:r>
          </a:p>
          <a:p>
            <a:pPr algn="ctr"/>
            <a:r>
              <a:rPr lang="en-US" sz="1050" b="1" dirty="0" smtClean="0">
                <a:solidFill>
                  <a:srgbClr val="003366"/>
                </a:solidFill>
              </a:rPr>
              <a:t>2m </a:t>
            </a:r>
            <a:r>
              <a:rPr lang="en-US" sz="1050" b="1" dirty="0">
                <a:solidFill>
                  <a:srgbClr val="003366"/>
                </a:solidFill>
              </a:rPr>
              <a:t>Image</a:t>
            </a:r>
          </a:p>
          <a:p>
            <a:pPr algn="ctr"/>
            <a:r>
              <a:rPr lang="en-US" sz="1400" b="1" dirty="0">
                <a:solidFill>
                  <a:srgbClr val="003366"/>
                </a:solidFill>
              </a:rPr>
              <a:t>November 23, 2009</a:t>
            </a:r>
          </a:p>
        </p:txBody>
      </p:sp>
      <p:sp>
        <p:nvSpPr>
          <p:cNvPr id="22" name="Rechteck 10"/>
          <p:cNvSpPr/>
          <p:nvPr/>
        </p:nvSpPr>
        <p:spPr>
          <a:xfrm>
            <a:off x="0" y="4626916"/>
            <a:ext cx="1828800" cy="1143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8913" y="4483247"/>
            <a:ext cx="2206625" cy="143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3685998" y="3613150"/>
            <a:ext cx="2362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FF00"/>
                </a:solidFill>
              </a:rPr>
              <a:t>submerged aquatic vegetation</a:t>
            </a:r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 flipV="1">
            <a:off x="5824736" y="3629024"/>
            <a:ext cx="957064" cy="343347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pic>
        <p:nvPicPr>
          <p:cNvPr id="14" name="Picture 4" descr="RE+R+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4000" y="1411200"/>
            <a:ext cx="5496149" cy="54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676473" y="3602150"/>
            <a:ext cx="2362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FF00"/>
                </a:solidFill>
              </a:rPr>
              <a:t>submerged aquatic vegetation</a:t>
            </a:r>
          </a:p>
        </p:txBody>
      </p:sp>
      <p:sp>
        <p:nvSpPr>
          <p:cNvPr id="20" name="Line 24"/>
          <p:cNvSpPr>
            <a:spLocks noChangeShapeType="1"/>
          </p:cNvSpPr>
          <p:nvPr/>
        </p:nvSpPr>
        <p:spPr bwMode="auto">
          <a:xfrm flipV="1">
            <a:off x="5824736" y="3629024"/>
            <a:ext cx="957064" cy="343347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499992" y="620688"/>
            <a:ext cx="4176464" cy="648072"/>
          </a:xfrm>
        </p:spPr>
        <p:txBody>
          <a:bodyPr>
            <a:normAutofit lnSpcReduction="10000"/>
          </a:bodyPr>
          <a:lstStyle/>
          <a:p>
            <a:pPr lvl="0">
              <a:spcBef>
                <a:spcPct val="0"/>
              </a:spcBef>
            </a:pPr>
            <a:r>
              <a:rPr lang="en-GB" sz="1900" dirty="0">
                <a:solidFill>
                  <a:schemeClr val="accent2">
                    <a:lumMod val="75000"/>
                  </a:schemeClr>
                </a:solidFill>
              </a:rPr>
              <a:t>8 Bands </a:t>
            </a:r>
            <a:r>
              <a:rPr lang="en-GB" sz="1900" dirty="0">
                <a:solidFill>
                  <a:srgbClr val="DDDDDD">
                    <a:lumMod val="75000"/>
                  </a:srgbClr>
                </a:solidFill>
              </a:rPr>
              <a:t>– More Detail, Better </a:t>
            </a:r>
            <a:r>
              <a:rPr lang="en-GB" sz="1900" dirty="0" smtClean="0">
                <a:solidFill>
                  <a:srgbClr val="DDDDDD">
                    <a:lumMod val="75000"/>
                  </a:srgbClr>
                </a:solidFill>
              </a:rPr>
              <a:t>Insight</a:t>
            </a:r>
            <a:br>
              <a:rPr lang="en-GB" sz="1900" dirty="0" smtClean="0">
                <a:solidFill>
                  <a:srgbClr val="DDDDDD">
                    <a:lumMod val="75000"/>
                  </a:srgbClr>
                </a:solidFill>
              </a:rPr>
            </a:br>
            <a:r>
              <a:rPr lang="en-GB" sz="1900" dirty="0" smtClean="0">
                <a:solidFill>
                  <a:srgbClr val="DDDDDD">
                    <a:lumMod val="75000"/>
                  </a:srgbClr>
                </a:solidFill>
              </a:rPr>
              <a:t>                        </a:t>
            </a:r>
            <a:r>
              <a:rPr lang="de-DE" sz="1600" dirty="0" smtClean="0"/>
              <a:t>Aitutaki </a:t>
            </a:r>
            <a:r>
              <a:rPr lang="de-DE" sz="1600" dirty="0"/>
              <a:t>Lagoon Bathymetrie</a:t>
            </a:r>
            <a:endParaRPr lang="en-US" sz="1600" dirty="0"/>
          </a:p>
          <a:p>
            <a:pPr lvl="0">
              <a:spcBef>
                <a:spcPct val="0"/>
              </a:spcBef>
            </a:pPr>
            <a:endParaRPr lang="en-US" dirty="0">
              <a:solidFill>
                <a:srgbClr val="DDDDD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1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916832"/>
            <a:ext cx="1683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>
                <a:solidFill>
                  <a:srgbClr val="003366"/>
                </a:solidFill>
              </a:rPr>
              <a:t>Aitutaki</a:t>
            </a:r>
            <a:r>
              <a:rPr lang="en-US" b="1" dirty="0">
                <a:solidFill>
                  <a:srgbClr val="003366"/>
                </a:solidFill>
              </a:rPr>
              <a:t> Lagoon</a:t>
            </a:r>
          </a:p>
        </p:txBody>
      </p:sp>
      <p:sp>
        <p:nvSpPr>
          <p:cNvPr id="9" name="Rectangle 8"/>
          <p:cNvSpPr/>
          <p:nvPr/>
        </p:nvSpPr>
        <p:spPr>
          <a:xfrm>
            <a:off x="-1120575" y="2300278"/>
            <a:ext cx="4572000" cy="9079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3366"/>
                </a:solidFill>
              </a:rPr>
              <a:t>WorldView-2</a:t>
            </a:r>
          </a:p>
          <a:p>
            <a:pPr algn="ctr"/>
            <a:r>
              <a:rPr lang="en-US" sz="1050" b="1" dirty="0">
                <a:solidFill>
                  <a:srgbClr val="003366"/>
                </a:solidFill>
              </a:rPr>
              <a:t>G, Y, R</a:t>
            </a:r>
          </a:p>
          <a:p>
            <a:pPr algn="ctr"/>
            <a:r>
              <a:rPr lang="en-US" sz="1050" b="1" dirty="0" smtClean="0">
                <a:solidFill>
                  <a:srgbClr val="003366"/>
                </a:solidFill>
              </a:rPr>
              <a:t>2m </a:t>
            </a:r>
            <a:r>
              <a:rPr lang="en-US" sz="1050" b="1" dirty="0">
                <a:solidFill>
                  <a:srgbClr val="003366"/>
                </a:solidFill>
              </a:rPr>
              <a:t>Image</a:t>
            </a:r>
          </a:p>
          <a:p>
            <a:pPr algn="ctr"/>
            <a:r>
              <a:rPr lang="en-US" sz="1400" b="1" dirty="0">
                <a:solidFill>
                  <a:srgbClr val="003366"/>
                </a:solidFill>
              </a:rPr>
              <a:t>November 23, 2009</a:t>
            </a:r>
          </a:p>
        </p:txBody>
      </p:sp>
      <p:sp>
        <p:nvSpPr>
          <p:cNvPr id="22" name="Rechteck 10"/>
          <p:cNvSpPr/>
          <p:nvPr/>
        </p:nvSpPr>
        <p:spPr>
          <a:xfrm>
            <a:off x="0" y="4626916"/>
            <a:ext cx="1828800" cy="1143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6" name="Picture 4" descr="R+Y+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4000" y="1411200"/>
            <a:ext cx="5496149" cy="54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8913" y="4483247"/>
            <a:ext cx="2206625" cy="143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499992" y="620688"/>
            <a:ext cx="4176464" cy="648072"/>
          </a:xfrm>
        </p:spPr>
        <p:txBody>
          <a:bodyPr>
            <a:normAutofit lnSpcReduction="10000"/>
          </a:bodyPr>
          <a:lstStyle/>
          <a:p>
            <a:pPr lvl="0">
              <a:spcBef>
                <a:spcPct val="0"/>
              </a:spcBef>
            </a:pPr>
            <a:r>
              <a:rPr lang="en-GB" sz="1900" dirty="0">
                <a:solidFill>
                  <a:schemeClr val="accent2">
                    <a:lumMod val="75000"/>
                  </a:schemeClr>
                </a:solidFill>
              </a:rPr>
              <a:t>8 Bands </a:t>
            </a:r>
            <a:r>
              <a:rPr lang="en-GB" sz="1900" dirty="0">
                <a:solidFill>
                  <a:srgbClr val="DDDDDD">
                    <a:lumMod val="75000"/>
                  </a:srgbClr>
                </a:solidFill>
              </a:rPr>
              <a:t>– More Detail, Better </a:t>
            </a:r>
            <a:r>
              <a:rPr lang="en-GB" sz="1900" dirty="0" smtClean="0">
                <a:solidFill>
                  <a:srgbClr val="DDDDDD">
                    <a:lumMod val="75000"/>
                  </a:srgbClr>
                </a:solidFill>
              </a:rPr>
              <a:t>Insight</a:t>
            </a:r>
            <a:br>
              <a:rPr lang="en-GB" sz="1900" dirty="0" smtClean="0">
                <a:solidFill>
                  <a:srgbClr val="DDDDDD">
                    <a:lumMod val="75000"/>
                  </a:srgbClr>
                </a:solidFill>
              </a:rPr>
            </a:br>
            <a:r>
              <a:rPr lang="en-GB" sz="1900" dirty="0" smtClean="0">
                <a:solidFill>
                  <a:srgbClr val="DDDDDD">
                    <a:lumMod val="75000"/>
                  </a:srgbClr>
                </a:solidFill>
              </a:rPr>
              <a:t>                        </a:t>
            </a:r>
            <a:r>
              <a:rPr lang="de-DE" sz="1600" dirty="0" smtClean="0"/>
              <a:t>Aitutaki </a:t>
            </a:r>
            <a:r>
              <a:rPr lang="de-DE" sz="1600" dirty="0"/>
              <a:t>Lagoon Bathymetrie</a:t>
            </a:r>
            <a:endParaRPr lang="en-US" sz="1600" dirty="0"/>
          </a:p>
          <a:p>
            <a:pPr lvl="0">
              <a:spcBef>
                <a:spcPct val="0"/>
              </a:spcBef>
            </a:pPr>
            <a:endParaRPr lang="en-US" dirty="0">
              <a:solidFill>
                <a:srgbClr val="DDDDD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15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916832"/>
            <a:ext cx="1683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>
                <a:solidFill>
                  <a:srgbClr val="003366"/>
                </a:solidFill>
              </a:rPr>
              <a:t>Aitutaki</a:t>
            </a:r>
            <a:r>
              <a:rPr lang="en-US" b="1" dirty="0">
                <a:solidFill>
                  <a:srgbClr val="003366"/>
                </a:solidFill>
              </a:rPr>
              <a:t> Lagoon</a:t>
            </a:r>
          </a:p>
        </p:txBody>
      </p:sp>
      <p:sp>
        <p:nvSpPr>
          <p:cNvPr id="9" name="Rectangle 8"/>
          <p:cNvSpPr/>
          <p:nvPr/>
        </p:nvSpPr>
        <p:spPr>
          <a:xfrm>
            <a:off x="-1120575" y="2300278"/>
            <a:ext cx="4572000" cy="9079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3366"/>
                </a:solidFill>
              </a:rPr>
              <a:t>WorldView-2</a:t>
            </a:r>
          </a:p>
          <a:p>
            <a:pPr algn="ctr"/>
            <a:r>
              <a:rPr lang="en-US" sz="1050" b="1" dirty="0">
                <a:solidFill>
                  <a:srgbClr val="003366"/>
                </a:solidFill>
              </a:rPr>
              <a:t>B, G, Y</a:t>
            </a:r>
          </a:p>
          <a:p>
            <a:pPr algn="ctr"/>
            <a:r>
              <a:rPr lang="en-US" sz="1050" b="1" dirty="0" smtClean="0">
                <a:solidFill>
                  <a:srgbClr val="003366"/>
                </a:solidFill>
              </a:rPr>
              <a:t>2m </a:t>
            </a:r>
            <a:r>
              <a:rPr lang="en-US" sz="1050" b="1" dirty="0">
                <a:solidFill>
                  <a:srgbClr val="003366"/>
                </a:solidFill>
              </a:rPr>
              <a:t>Image</a:t>
            </a:r>
          </a:p>
          <a:p>
            <a:pPr algn="ctr"/>
            <a:r>
              <a:rPr lang="en-US" sz="1400" b="1" dirty="0">
                <a:solidFill>
                  <a:srgbClr val="003366"/>
                </a:solidFill>
              </a:rPr>
              <a:t>November 23, 2009</a:t>
            </a:r>
          </a:p>
        </p:txBody>
      </p:sp>
      <p:sp>
        <p:nvSpPr>
          <p:cNvPr id="22" name="Rechteck 10"/>
          <p:cNvSpPr/>
          <p:nvPr/>
        </p:nvSpPr>
        <p:spPr>
          <a:xfrm>
            <a:off x="0" y="4626916"/>
            <a:ext cx="1828800" cy="1143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0" name="Picture 4" descr="Y+G+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4000" y="1411200"/>
            <a:ext cx="5496149" cy="54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8913" y="4483247"/>
            <a:ext cx="2206625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499992" y="620688"/>
            <a:ext cx="4176464" cy="648072"/>
          </a:xfrm>
        </p:spPr>
        <p:txBody>
          <a:bodyPr>
            <a:normAutofit lnSpcReduction="10000"/>
          </a:bodyPr>
          <a:lstStyle/>
          <a:p>
            <a:pPr lvl="0">
              <a:spcBef>
                <a:spcPct val="0"/>
              </a:spcBef>
            </a:pPr>
            <a:r>
              <a:rPr lang="en-GB" sz="1900" dirty="0">
                <a:solidFill>
                  <a:schemeClr val="accent2">
                    <a:lumMod val="75000"/>
                  </a:schemeClr>
                </a:solidFill>
              </a:rPr>
              <a:t>8 Bands </a:t>
            </a:r>
            <a:r>
              <a:rPr lang="en-GB" sz="1900" dirty="0">
                <a:solidFill>
                  <a:srgbClr val="DDDDDD">
                    <a:lumMod val="75000"/>
                  </a:srgbClr>
                </a:solidFill>
              </a:rPr>
              <a:t>– More Detail, Better </a:t>
            </a:r>
            <a:r>
              <a:rPr lang="en-GB" sz="1900" dirty="0" smtClean="0">
                <a:solidFill>
                  <a:srgbClr val="DDDDDD">
                    <a:lumMod val="75000"/>
                  </a:srgbClr>
                </a:solidFill>
              </a:rPr>
              <a:t>Insight</a:t>
            </a:r>
            <a:br>
              <a:rPr lang="en-GB" sz="1900" dirty="0" smtClean="0">
                <a:solidFill>
                  <a:srgbClr val="DDDDDD">
                    <a:lumMod val="75000"/>
                  </a:srgbClr>
                </a:solidFill>
              </a:rPr>
            </a:br>
            <a:r>
              <a:rPr lang="en-GB" sz="1900" dirty="0" smtClean="0">
                <a:solidFill>
                  <a:srgbClr val="DDDDDD">
                    <a:lumMod val="75000"/>
                  </a:srgbClr>
                </a:solidFill>
              </a:rPr>
              <a:t>                        </a:t>
            </a:r>
            <a:r>
              <a:rPr lang="de-DE" sz="1600" dirty="0" smtClean="0"/>
              <a:t>Aitutaki </a:t>
            </a:r>
            <a:r>
              <a:rPr lang="de-DE" sz="1600" dirty="0"/>
              <a:t>Lagoon Bathymetrie</a:t>
            </a:r>
            <a:endParaRPr lang="en-US" sz="1600" dirty="0"/>
          </a:p>
          <a:p>
            <a:pPr lvl="0">
              <a:spcBef>
                <a:spcPct val="0"/>
              </a:spcBef>
            </a:pPr>
            <a:endParaRPr lang="en-US" dirty="0">
              <a:solidFill>
                <a:srgbClr val="DDDDD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4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414</Words>
  <Application>Microsoft Office PowerPoint</Application>
  <PresentationFormat>On-screen Show (4:3)</PresentationFormat>
  <Paragraphs>117</Paragraphs>
  <Slides>20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Austin</vt:lpstr>
      <vt:lpstr>8 Band Analysis- More Detail, Better Insight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Weber</dc:creator>
  <cp:lastModifiedBy>Pascal Schichor</cp:lastModifiedBy>
  <cp:revision>240</cp:revision>
  <dcterms:created xsi:type="dcterms:W3CDTF">2012-02-29T15:00:54Z</dcterms:created>
  <dcterms:modified xsi:type="dcterms:W3CDTF">2014-02-10T09:39:38Z</dcterms:modified>
</cp:coreProperties>
</file>